
<file path=[Content_Types].xml><?xml version="1.0" encoding="utf-8"?>
<Types xmlns="http://schemas.openxmlformats.org/package/2006/content-types">
  <Override PartName="/ppt/slideMasters/slideMaster3.xml" ContentType="application/vnd.openxmlformats-officedocument.presentationml.slideMaster+xml"/>
  <Override PartName="/ppt/theme/theme5.xml" ContentType="application/vnd.openxmlformats-officedocument.theme+xml"/>
  <Override PartName="/ppt/slideLayouts/slideLayout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99.xml" ContentType="application/vnd.openxmlformats-officedocument.presentationml.slideLayout+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6" r:id="rId2"/>
    <p:sldMasterId id="2147483708" r:id="rId3"/>
    <p:sldMasterId id="2147483732" r:id="rId4"/>
    <p:sldMasterId id="2147483744" r:id="rId5"/>
    <p:sldMasterId id="2147483756" r:id="rId6"/>
    <p:sldMasterId id="2147483768" r:id="rId7"/>
    <p:sldMasterId id="2147483780" r:id="rId8"/>
    <p:sldMasterId id="2147483792" r:id="rId9"/>
    <p:sldMasterId id="2147483804" r:id="rId10"/>
    <p:sldMasterId id="2147483816" r:id="rId11"/>
    <p:sldMasterId id="2147483828" r:id="rId12"/>
    <p:sldMasterId id="2147483840" r:id="rId13"/>
    <p:sldMasterId id="2147483852" r:id="rId14"/>
  </p:sldMasterIdLst>
  <p:notesMasterIdLst>
    <p:notesMasterId r:id="rId42"/>
  </p:notesMasterIdLst>
  <p:handoutMasterIdLst>
    <p:handoutMasterId r:id="rId43"/>
  </p:handoutMasterIdLst>
  <p:sldIdLst>
    <p:sldId id="364" r:id="rId15"/>
    <p:sldId id="353" r:id="rId16"/>
    <p:sldId id="354" r:id="rId17"/>
    <p:sldId id="355" r:id="rId18"/>
    <p:sldId id="356" r:id="rId19"/>
    <p:sldId id="357" r:id="rId20"/>
    <p:sldId id="352" r:id="rId21"/>
    <p:sldId id="358" r:id="rId22"/>
    <p:sldId id="319" r:id="rId23"/>
    <p:sldId id="320" r:id="rId24"/>
    <p:sldId id="278" r:id="rId25"/>
    <p:sldId id="349" r:id="rId26"/>
    <p:sldId id="334" r:id="rId27"/>
    <p:sldId id="338" r:id="rId28"/>
    <p:sldId id="350" r:id="rId29"/>
    <p:sldId id="339" r:id="rId30"/>
    <p:sldId id="347" r:id="rId31"/>
    <p:sldId id="351" r:id="rId32"/>
    <p:sldId id="348" r:id="rId33"/>
    <p:sldId id="273" r:id="rId34"/>
    <p:sldId id="290" r:id="rId35"/>
    <p:sldId id="316" r:id="rId36"/>
    <p:sldId id="360" r:id="rId37"/>
    <p:sldId id="361" r:id="rId38"/>
    <p:sldId id="362" r:id="rId39"/>
    <p:sldId id="363" r:id="rId40"/>
    <p:sldId id="359" r:id="rId4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D96C5"/>
    <a:srgbClr val="8BCBC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94" autoAdjust="0"/>
    <p:restoredTop sz="96117" autoAdjust="0"/>
  </p:normalViewPr>
  <p:slideViewPr>
    <p:cSldViewPr snapToGrid="0" snapToObjects="1">
      <p:cViewPr varScale="1">
        <p:scale>
          <a:sx n="73" d="100"/>
          <a:sy n="73" d="100"/>
        </p:scale>
        <p:origin x="-121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3" d="100"/>
        <a:sy n="193" d="100"/>
      </p:scale>
      <p:origin x="0" y="1288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CD841577-DC94-4AC7-99AA-C36D9789E4ED}" type="datetimeFigureOut">
              <a:rPr lang="en-US" smtClean="0"/>
              <a:pPr/>
              <a:t>10/26/2013</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91DB598F-CF60-46B6-BE08-168B8F410837}"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7E973F0F-7EF7-8949-9C02-906501326EA2}" type="datetimeFigureOut">
              <a:rPr lang="en-US" smtClean="0"/>
              <a:pPr/>
              <a:t>10/26/2013</a:t>
            </a:fld>
            <a:endParaRPr lang="en-US"/>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08B0417-2FB8-A546-937D-D70BD0870670}" type="slidenum">
              <a:rPr lang="en-US" smtClean="0"/>
              <a:pPr/>
              <a:t>‹#›</a:t>
            </a:fld>
            <a:endParaRPr lang="en-US"/>
          </a:p>
        </p:txBody>
      </p:sp>
    </p:spTree>
    <p:extLst>
      <p:ext uri="{BB962C8B-B14F-4D97-AF65-F5344CB8AC3E}">
        <p14:creationId xmlns="" xmlns:p14="http://schemas.microsoft.com/office/powerpoint/2010/main" val="19325219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57413" y="9442371"/>
            <a:ext cx="2949787" cy="496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8CDF57CE-E4B0-9247-A405-4130F52A2A50}" type="slidenum">
              <a:rPr lang="en-US" sz="1200" smtClean="0">
                <a:solidFill>
                  <a:srgbClr val="000000"/>
                </a:solidFill>
              </a:rPr>
              <a:pPr algn="r" defTabSz="914400" eaLnBrk="0" fontAlgn="base" hangingPunct="0">
                <a:spcBef>
                  <a:spcPct val="0"/>
                </a:spcBef>
                <a:spcAft>
                  <a:spcPct val="0"/>
                </a:spcAft>
              </a:pPr>
              <a:t>27</a:t>
            </a:fld>
            <a:endParaRPr lang="en-US" sz="1200" smtClean="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28600" indent="-228600"/>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691358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29806312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158061973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03A4A-9C80-4D0A-9986-9D9013BC5699}"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A3111F-3D4D-4D60-BB6B-8FC5BFB66A4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65D1843B-341B-4A53-B7FA-858EFE187C42}" type="slidenum">
              <a:rPr lang="en-US"/>
              <a:pPr>
                <a:defRPr/>
              </a:pPr>
              <a:t>‹#›</a:t>
            </a:fld>
            <a:endParaRPr lang="en-US"/>
          </a:p>
        </p:txBody>
      </p:sp>
    </p:spTree>
  </p:cSld>
  <p:clrMapOvr>
    <a:masterClrMapping/>
  </p:clrMapOvr>
  <p:transition spd="med">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EAA30E47-A42A-479C-B6CB-F4E0BBB75990}" type="slidenum">
              <a:rPr lang="en-US"/>
              <a:pPr>
                <a:defRPr/>
              </a:pPr>
              <a:t>‹#›</a:t>
            </a:fld>
            <a:endParaRPr lang="en-US"/>
          </a:p>
        </p:txBody>
      </p:sp>
    </p:spTree>
  </p:cSld>
  <p:clrMapOvr>
    <a:masterClrMapping/>
  </p:clrMapOvr>
  <p:transition spd="med">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4FCC2630-E998-408D-A758-D6D7EF4ECF91}" type="slidenum">
              <a:rPr lang="en-US"/>
              <a:pPr>
                <a:defRPr/>
              </a:pPr>
              <a:t>‹#›</a:t>
            </a:fld>
            <a:endParaRPr lang="en-US"/>
          </a:p>
        </p:txBody>
      </p:sp>
    </p:spTree>
  </p:cSld>
  <p:clrMapOvr>
    <a:masterClrMapping/>
  </p:clrMapOvr>
  <p:transition spd="med">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u="sng"/>
            </a:lvl1pPr>
          </a:lstStyle>
          <a:p>
            <a:pPr>
              <a:defRPr/>
            </a:pPr>
            <a:fld id="{8C580C01-4D9C-43E1-A7D1-B04AD92C4D6C}" type="slidenum">
              <a:rPr lang="en-US"/>
              <a:pPr>
                <a:defRPr/>
              </a:pPr>
              <a:t>‹#›</a:t>
            </a:fld>
            <a:endParaRPr lang="en-US"/>
          </a:p>
        </p:txBody>
      </p:sp>
    </p:spTree>
  </p:cSld>
  <p:clrMapOvr>
    <a:masterClrMapping/>
  </p:clrMapOvr>
  <p:transition spd="med">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u="sng"/>
            </a:lvl1pPr>
          </a:lstStyle>
          <a:p>
            <a:pPr>
              <a:defRPr/>
            </a:pPr>
            <a:fld id="{2FDF59FC-8F15-4855-B146-C0B42DCD94A6}" type="slidenum">
              <a:rPr lang="en-US"/>
              <a:pPr>
                <a:defRPr/>
              </a:pPr>
              <a:t>‹#›</a:t>
            </a:fld>
            <a:endParaRPr lang="en-US"/>
          </a:p>
        </p:txBody>
      </p:sp>
    </p:spTree>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u="sng"/>
            </a:lvl1pPr>
          </a:lstStyle>
          <a:p>
            <a:pPr>
              <a:defRPr/>
            </a:pPr>
            <a:fld id="{2915892A-D180-41D9-A66D-17D9D6B2CE14}" type="slidenum">
              <a:rPr lang="en-US"/>
              <a:pPr>
                <a:defRPr/>
              </a:pPr>
              <a:t>‹#›</a:t>
            </a:fld>
            <a:endParaRPr lang="en-US"/>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u="sng"/>
            </a:lvl1pPr>
          </a:lstStyle>
          <a:p>
            <a:pPr>
              <a:defRPr/>
            </a:pPr>
            <a:fld id="{82900DAD-25E0-4722-B3DA-B9D8E5FCFFE2}" type="slidenum">
              <a:rPr lang="en-US"/>
              <a:pPr>
                <a:defRPr/>
              </a:pPr>
              <a:t>‹#›</a:t>
            </a:fld>
            <a:endParaRPr lang="en-US"/>
          </a:p>
        </p:txBody>
      </p:sp>
    </p:spTree>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u="sng"/>
            </a:lvl1pPr>
          </a:lstStyle>
          <a:p>
            <a:pPr>
              <a:defRPr/>
            </a:pPr>
            <a:fld id="{3715D165-075F-4F98-9F88-351F898F2E40}" type="slidenum">
              <a:rPr lang="en-US"/>
              <a:pPr>
                <a:defRPr/>
              </a:pPr>
              <a:t>‹#›</a:t>
            </a:fld>
            <a:endParaRPr lang="en-US"/>
          </a:p>
        </p:txBody>
      </p:sp>
    </p:spTree>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u="sng"/>
            </a:lvl1pPr>
          </a:lstStyle>
          <a:p>
            <a:pPr>
              <a:defRPr/>
            </a:pPr>
            <a:fld id="{5FAF2F72-3FEA-44B9-B0DA-D5374743E4D9}" type="slidenum">
              <a:rPr lang="en-US"/>
              <a:pPr>
                <a:defRPr/>
              </a:pPr>
              <a:t>‹#›</a:t>
            </a:fld>
            <a:endParaRPr lang="en-US"/>
          </a:p>
        </p:txBody>
      </p:sp>
    </p:spTree>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8985F949-A729-473D-A024-AE90A40EABBE}" type="slidenum">
              <a:rPr lang="en-US"/>
              <a:pPr>
                <a:defRPr/>
              </a:pPr>
              <a:t>‹#›</a:t>
            </a:fld>
            <a:endParaRPr lang="en-US"/>
          </a:p>
        </p:txBody>
      </p:sp>
    </p:spTree>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u="sng"/>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u="sng"/>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u="sng"/>
            </a:lvl1pPr>
          </a:lstStyle>
          <a:p>
            <a:pPr>
              <a:defRPr/>
            </a:pPr>
            <a:fld id="{1694F5B7-5916-4C81-AD1D-3D085F50C7BB}" type="slidenum">
              <a:rPr lang="en-US"/>
              <a:pPr>
                <a:defRPr/>
              </a:pPr>
              <a:t>‹#›</a:t>
            </a:fld>
            <a:endParaRPr lang="en-US"/>
          </a:p>
        </p:txBody>
      </p:sp>
    </p:spTree>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eaLnBrk="0" hangingPunct="0">
              <a:defRPr u="sng"/>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eaLnBrk="0" hangingPunct="0">
              <a:defRPr u="sng"/>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eaLnBrk="0" hangingPunct="0">
              <a:defRPr u="sng"/>
            </a:lvl1pPr>
          </a:lstStyle>
          <a:p>
            <a:pPr>
              <a:defRPr/>
            </a:pPr>
            <a:fld id="{D874E270-09C6-444A-83E2-CCDD4819E91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3762973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5009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1512962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15788351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3381517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2726306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30927912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91358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pPr/>
              <a:t>10/26/2013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18034372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629737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500935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129629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788351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81517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263069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0927912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034372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9806312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580619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4.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2.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pPr/>
              <a:t>10/26/2013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pPr/>
              <a:t>‹#›</a:t>
            </a:fld>
            <a:endParaRPr lang="en-US"/>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B403A4A-9C80-4D0A-9986-9D9013BC5699}" type="datetimeFigureOut">
              <a:rPr lang="en-US" smtClean="0">
                <a:solidFill>
                  <a:prstClr val="black">
                    <a:tint val="75000"/>
                  </a:prstClr>
                </a:solidFill>
              </a:rPr>
              <a:pPr defTabSz="914400"/>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2A3111F-3D4D-4D60-BB6B-8FC5BFB66A40}" type="slidenum">
              <a:rPr lang="en-US" smtClean="0">
                <a:solidFill>
                  <a:prstClr val="black">
                    <a:tint val="75000"/>
                  </a:prstClr>
                </a:solidFill>
              </a:rPr>
              <a:pPr defTabSz="9144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u="none">
                <a:solidFill>
                  <a:srgbClr val="FFFFFF"/>
                </a:solidFill>
                <a:latin typeface="+mn-lt"/>
                <a:ea typeface="ＭＳ Ｐゴシック" pitchFamily="-80" charset="-128"/>
                <a:cs typeface="+mn-cs"/>
              </a:defRPr>
            </a:lvl1pPr>
          </a:lstStyle>
          <a:p>
            <a:pPr defTabSz="914400">
              <a:defRPr/>
            </a:pPr>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u="none">
                <a:solidFill>
                  <a:srgbClr val="FFFFFF"/>
                </a:solidFill>
                <a:latin typeface="+mn-lt"/>
                <a:ea typeface="ＭＳ Ｐゴシック" pitchFamily="-80" charset="-128"/>
                <a:cs typeface="+mn-cs"/>
              </a:defRPr>
            </a:lvl1pPr>
          </a:lstStyle>
          <a:p>
            <a:pPr defTabSz="914400">
              <a:defRPr/>
            </a:pPr>
            <a:endParaRPr lang="en-US"/>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1" hangingPunct="1">
              <a:defRPr sz="1400" u="none">
                <a:solidFill>
                  <a:srgbClr val="FFFFFF"/>
                </a:solidFill>
                <a:latin typeface="Calibri" charset="0"/>
                <a:ea typeface="MS PGothic" charset="0"/>
                <a:cs typeface="MS PGothic" charset="0"/>
              </a:defRPr>
            </a:lvl1pPr>
          </a:lstStyle>
          <a:p>
            <a:pPr defTabSz="914400" fontAlgn="base">
              <a:spcBef>
                <a:spcPct val="0"/>
              </a:spcBef>
              <a:spcAft>
                <a:spcPct val="0"/>
              </a:spcAft>
              <a:defRPr/>
            </a:pPr>
            <a:fld id="{6E58A475-EBDD-4AE5-B4D2-EB4078B03880}" type="slidenum">
              <a:rPr lang="en-US"/>
              <a:pPr defTabSz="914400" fontAlgn="base">
                <a:spcBef>
                  <a:spcPct val="0"/>
                </a:spcBef>
                <a:spcAft>
                  <a:spcPct val="0"/>
                </a:spcAft>
                <a:defRPr/>
              </a:pPr>
              <a:t>‹#›</a:t>
            </a:fld>
            <a:endParaRPr lang="en-US"/>
          </a:p>
        </p:txBody>
      </p:sp>
      <p:pic>
        <p:nvPicPr>
          <p:cNvPr id="7175" name="Picture 6" descr="Shop.comPoweredbyMHK_White_PNG.png"/>
          <p:cNvPicPr>
            <a:picLocks noChangeAspect="1"/>
          </p:cNvPicPr>
          <p:nvPr userDrawn="1"/>
        </p:nvPicPr>
        <p:blipFill>
          <a:blip r:embed="rId15" cstate="print"/>
          <a:srcRect/>
          <a:stretch>
            <a:fillRect/>
          </a:stretch>
        </p:blipFill>
        <p:spPr bwMode="auto">
          <a:xfrm>
            <a:off x="7239000" y="6400800"/>
            <a:ext cx="1828800" cy="38576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CCFF66"/>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E5A903-DA24-9A45-AD5C-27E74273C082}" type="datetimeFigureOut">
              <a:rPr lang="en-US" smtClean="0">
                <a:solidFill>
                  <a:prstClr val="black">
                    <a:tint val="75000"/>
                  </a:prstClr>
                </a:solidFill>
              </a:rPr>
              <a:pPr/>
              <a:t>10/26/2013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809418-6ABA-A745-82A9-338452DA25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06575275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0.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4.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6.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2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png"/><Relationship Id="rId1" Type="http://schemas.openxmlformats.org/officeDocument/2006/relationships/slideLayout" Target="../slideLayouts/slideLayout133.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0.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225911" y="358775"/>
            <a:ext cx="8689489" cy="1470025"/>
          </a:xfrm>
          <a:prstGeom prst="rect">
            <a:avLst/>
          </a:prstGeom>
        </p:spPr>
        <p:txBody>
          <a:bodyPr>
            <a:normAutofit/>
          </a:bodyPr>
          <a:lstStyle/>
          <a:p>
            <a:pPr algn="ctr" defTabSz="914400">
              <a:spcBef>
                <a:spcPct val="0"/>
              </a:spcBef>
              <a:defRPr/>
            </a:pPr>
            <a:r>
              <a:rPr lang="en-US" altLang="zh-TW" sz="4400" dirty="0" smtClean="0">
                <a:solidFill>
                  <a:srgbClr val="FFFFFF"/>
                </a:solidFill>
                <a:ea typeface="華康儷中黑" pitchFamily="49" charset="-120"/>
              </a:rPr>
              <a:t>DNA Miracles</a:t>
            </a:r>
            <a:r>
              <a:rPr lang="zh-TW" altLang="en-US" sz="4400" dirty="0" smtClean="0">
                <a:solidFill>
                  <a:srgbClr val="FFFFFF"/>
                </a:solidFill>
                <a:ea typeface="華康儷中黑" pitchFamily="49" charset="-120"/>
              </a:rPr>
              <a:t>奇妙嬰兒誕生</a:t>
            </a:r>
            <a:r>
              <a:rPr lang="en-US" altLang="zh-TW" sz="4400" dirty="0">
                <a:solidFill>
                  <a:srgbClr val="FFFFFF"/>
                </a:solidFill>
              </a:rPr>
              <a:t/>
            </a:r>
            <a:br>
              <a:rPr lang="en-US" altLang="zh-TW" sz="4400" dirty="0">
                <a:solidFill>
                  <a:srgbClr val="FFFFFF"/>
                </a:solidFill>
              </a:rPr>
            </a:br>
            <a:r>
              <a:rPr lang="en-US" altLang="zh-TW" sz="4400" b="1" dirty="0" smtClean="0">
                <a:solidFill>
                  <a:prstClr val="white"/>
                </a:solidFill>
              </a:rPr>
              <a:t>DNA is Born</a:t>
            </a:r>
            <a:endParaRPr lang="en-US" sz="4400" dirty="0">
              <a:solidFill>
                <a:srgbClr val="FFFFFF"/>
              </a:solidFill>
            </a:endParaRPr>
          </a:p>
        </p:txBody>
      </p:sp>
      <p:sp>
        <p:nvSpPr>
          <p:cNvPr id="9" name="Text Box 6"/>
          <p:cNvSpPr txBox="1">
            <a:spLocks noChangeArrowheads="1"/>
          </p:cNvSpPr>
          <p:nvPr/>
        </p:nvSpPr>
        <p:spPr bwMode="auto">
          <a:xfrm>
            <a:off x="2965325" y="2312119"/>
            <a:ext cx="5999163" cy="1128713"/>
          </a:xfrm>
          <a:prstGeom prst="rect">
            <a:avLst/>
          </a:prstGeom>
          <a:noFill/>
          <a:ln w="9525">
            <a:noFill/>
            <a:miter lim="800000"/>
            <a:headEnd/>
            <a:tailEnd/>
          </a:ln>
          <a:effectLst/>
        </p:spPr>
        <p:txBody>
          <a:bodyPr>
            <a:spAutoFit/>
          </a:bodyPr>
          <a:lstStyle/>
          <a:p>
            <a:pPr algn="ctr" defTabSz="914400">
              <a:spcBef>
                <a:spcPct val="50000"/>
              </a:spcBef>
              <a:defRPr/>
            </a:pPr>
            <a:r>
              <a:rPr lang="en-US" altLang="zh-TW" sz="6800" b="1" dirty="0">
                <a:solidFill>
                  <a:srgbClr val="33CCFF"/>
                </a:solidFill>
                <a:effectLst>
                  <a:outerShdw blurRad="38100" dist="38100" dir="2700000" algn="tl">
                    <a:srgbClr val="C0C0C0"/>
                  </a:outerShdw>
                </a:effectLst>
              </a:rPr>
              <a:t>Emmy Yeung</a:t>
            </a:r>
          </a:p>
        </p:txBody>
      </p:sp>
      <p:sp>
        <p:nvSpPr>
          <p:cNvPr id="13" name="Text Box 6"/>
          <p:cNvSpPr txBox="1">
            <a:spLocks noChangeArrowheads="1"/>
          </p:cNvSpPr>
          <p:nvPr/>
        </p:nvSpPr>
        <p:spPr bwMode="auto">
          <a:xfrm>
            <a:off x="3240158" y="3589219"/>
            <a:ext cx="5412497" cy="1200329"/>
          </a:xfrm>
          <a:prstGeom prst="rect">
            <a:avLst/>
          </a:prstGeom>
          <a:noFill/>
          <a:ln w="9525">
            <a:noFill/>
            <a:miter lim="800000"/>
            <a:headEnd/>
            <a:tailEnd/>
          </a:ln>
          <a:effectLst/>
        </p:spPr>
        <p:txBody>
          <a:bodyPr wrap="square">
            <a:spAutoFit/>
          </a:bodyPr>
          <a:lstStyle/>
          <a:p>
            <a:pPr algn="ctr" defTabSz="914400">
              <a:spcBef>
                <a:spcPts val="1200"/>
              </a:spcBef>
              <a:spcAft>
                <a:spcPts val="1200"/>
              </a:spcAft>
              <a:defRPr/>
            </a:pPr>
            <a:r>
              <a:rPr lang="zh-TW" altLang="en-US" sz="3600" kern="0" dirty="0">
                <a:solidFill>
                  <a:prstClr val="white"/>
                </a:solidFill>
                <a:ea typeface="華康儷中黑" pitchFamily="49" charset="-120"/>
              </a:rPr>
              <a:t>產品拓展助理經理</a:t>
            </a:r>
            <a:r>
              <a:rPr lang="en-US" altLang="zh-TW" sz="3600" kern="0" dirty="0">
                <a:solidFill>
                  <a:prstClr val="white"/>
                </a:solidFill>
                <a:ea typeface="華康儷中黑" pitchFamily="49" charset="-120"/>
              </a:rPr>
              <a:t>Assistant Product Manager</a:t>
            </a:r>
          </a:p>
        </p:txBody>
      </p:sp>
      <p:pic>
        <p:nvPicPr>
          <p:cNvPr id="15" name="Picture 2"/>
          <p:cNvPicPr>
            <a:picLocks noChangeAspect="1" noChangeArrowheads="1"/>
          </p:cNvPicPr>
          <p:nvPr/>
        </p:nvPicPr>
        <p:blipFill>
          <a:blip r:embed="rId2" cstate="print"/>
          <a:srcRect l="31820" t="12304" r="33955" b="13872"/>
          <a:stretch>
            <a:fillRect/>
          </a:stretch>
        </p:blipFill>
        <p:spPr bwMode="auto">
          <a:xfrm>
            <a:off x="647840" y="1988840"/>
            <a:ext cx="2484000" cy="3572032"/>
          </a:xfrm>
          <a:prstGeom prst="roundRect">
            <a:avLst>
              <a:gd name="adj" fmla="val 8594"/>
            </a:avLst>
          </a:prstGeom>
          <a:solidFill>
            <a:srgbClr val="FFFFFF">
              <a:shade val="85000"/>
            </a:srgbClr>
          </a:solidFill>
          <a:ln w="38100">
            <a:solidFill>
              <a:schemeClr val="bg1"/>
            </a:solidFill>
          </a:ln>
          <a:effectLst>
            <a:reflection blurRad="12700" stA="38000" endPos="28000" dist="5000" dir="5400000" sy="-100000" algn="bl" rotWithShape="0"/>
          </a:effectLst>
        </p:spPr>
      </p:pic>
    </p:spTree>
    <p:extLst>
      <p:ext uri="{BB962C8B-B14F-4D97-AF65-F5344CB8AC3E}">
        <p14:creationId xmlns="" xmlns:p14="http://schemas.microsoft.com/office/powerpoint/2010/main" val="3459358759"/>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2" name="Picture 1" descr="dna_natural_FamilyShot.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608419" y="-2846206"/>
            <a:ext cx="9178758" cy="11881992"/>
          </a:xfrm>
          <a:prstGeom prst="rect">
            <a:avLst/>
          </a:prstGeom>
        </p:spPr>
      </p:pic>
      <p:pic>
        <p:nvPicPr>
          <p:cNvPr id="3" name="Picture 2" descr="US_ENG_pediatricianApprovedSeal_0713.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666802" y="330200"/>
            <a:ext cx="2224380" cy="1798436"/>
          </a:xfrm>
          <a:prstGeom prst="rect">
            <a:avLst/>
          </a:prstGeom>
        </p:spPr>
      </p:pic>
    </p:spTree>
    <p:extLst>
      <p:ext uri="{BB962C8B-B14F-4D97-AF65-F5344CB8AC3E}">
        <p14:creationId xmlns="" xmlns:p14="http://schemas.microsoft.com/office/powerpoint/2010/main" val="3958625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2" name="Picture 1" descr="shampoo_and_bodywash.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7010400" y="1165979"/>
            <a:ext cx="1881905" cy="4380953"/>
          </a:xfrm>
          <a:prstGeom prst="rect">
            <a:avLst/>
          </a:prstGeom>
        </p:spPr>
      </p:pic>
      <p:sp>
        <p:nvSpPr>
          <p:cNvPr id="15" name="Oval 14"/>
          <p:cNvSpPr/>
          <p:nvPr/>
        </p:nvSpPr>
        <p:spPr>
          <a:xfrm>
            <a:off x="448949" y="489274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48949" y="557833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89845" y="4733629"/>
            <a:ext cx="5942551" cy="646331"/>
          </a:xfrm>
          <a:prstGeom prst="rect">
            <a:avLst/>
          </a:prstGeom>
          <a:noFill/>
        </p:spPr>
        <p:txBody>
          <a:bodyPr wrap="square" rtlCol="0">
            <a:spAutoFit/>
          </a:bodyPr>
          <a:lstStyle/>
          <a:p>
            <a:r>
              <a:rPr lang="en-US" dirty="0" smtClean="0">
                <a:solidFill>
                  <a:schemeClr val="accent3">
                    <a:lumMod val="50000"/>
                  </a:schemeClr>
                </a:solidFill>
              </a:rPr>
              <a:t>Gently cleanses the skin and hair with surfactants derived from coconut oil</a:t>
            </a:r>
            <a:endParaRPr lang="en-US" dirty="0">
              <a:solidFill>
                <a:schemeClr val="accent3">
                  <a:lumMod val="50000"/>
                </a:schemeClr>
              </a:solidFill>
            </a:endParaRPr>
          </a:p>
        </p:txBody>
      </p:sp>
      <p:sp>
        <p:nvSpPr>
          <p:cNvPr id="22" name="TextBox 21"/>
          <p:cNvSpPr txBox="1"/>
          <p:nvPr/>
        </p:nvSpPr>
        <p:spPr>
          <a:xfrm>
            <a:off x="789845" y="5472685"/>
            <a:ext cx="4779209" cy="369332"/>
          </a:xfrm>
          <a:prstGeom prst="rect">
            <a:avLst/>
          </a:prstGeom>
          <a:noFill/>
        </p:spPr>
        <p:txBody>
          <a:bodyPr wrap="square" rtlCol="0">
            <a:spAutoFit/>
          </a:bodyPr>
          <a:lstStyle/>
          <a:p>
            <a:pPr lvl="0"/>
            <a:r>
              <a:rPr lang="en-US" dirty="0" smtClean="0">
                <a:solidFill>
                  <a:schemeClr val="accent3">
                    <a:lumMod val="50000"/>
                  </a:schemeClr>
                </a:solidFill>
              </a:rPr>
              <a:t>Moisturize and conditions your baby’s hair</a:t>
            </a:r>
            <a:endParaRPr lang="en-US" dirty="0">
              <a:solidFill>
                <a:schemeClr val="accent3">
                  <a:lumMod val="50000"/>
                </a:schemeClr>
              </a:solidFill>
            </a:endParaRPr>
          </a:p>
        </p:txBody>
      </p:sp>
      <p:sp>
        <p:nvSpPr>
          <p:cNvPr id="16" name="TextBox 15"/>
          <p:cNvSpPr txBox="1"/>
          <p:nvPr/>
        </p:nvSpPr>
        <p:spPr>
          <a:xfrm>
            <a:off x="280520" y="138168"/>
            <a:ext cx="8153400" cy="1046440"/>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奇妙嬰兒天然洗髮沐浴泡泡</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 Natural </a:t>
            </a:r>
            <a:r>
              <a:rPr lang="en-US" altLang="en-US" sz="2800" dirty="0" smtClean="0">
                <a:solidFill>
                  <a:srgbClr val="8064A2">
                    <a:lumMod val="75000"/>
                  </a:srgbClr>
                </a:solidFill>
                <a:ea typeface="華康儷中黑" pitchFamily="49" charset="-120"/>
              </a:rPr>
              <a:t>Foaming Wash &amp; Shampoo</a:t>
            </a:r>
          </a:p>
        </p:txBody>
      </p:sp>
      <p:sp>
        <p:nvSpPr>
          <p:cNvPr id="17" name="Oval 16"/>
          <p:cNvSpPr/>
          <p:nvPr/>
        </p:nvSpPr>
        <p:spPr>
          <a:xfrm>
            <a:off x="418688" y="3264937"/>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19" name="Oval 18"/>
          <p:cNvSpPr/>
          <p:nvPr/>
        </p:nvSpPr>
        <p:spPr>
          <a:xfrm>
            <a:off x="418688" y="269031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1" name="TextBox 20"/>
          <p:cNvSpPr txBox="1"/>
          <p:nvPr/>
        </p:nvSpPr>
        <p:spPr>
          <a:xfrm>
            <a:off x="795676" y="2479448"/>
            <a:ext cx="5808321" cy="707886"/>
          </a:xfrm>
          <a:prstGeom prst="rect">
            <a:avLst/>
          </a:prstGeom>
          <a:noFill/>
        </p:spPr>
        <p:txBody>
          <a:bodyPr wrap="square" rtlCol="0">
            <a:spAutoFit/>
          </a:bodyPr>
          <a:lstStyle/>
          <a:p>
            <a:r>
              <a:rPr lang="zh-TW" altLang="en-US" sz="2000" dirty="0" smtClean="0">
                <a:solidFill>
                  <a:srgbClr val="9BBB59">
                    <a:lumMod val="50000"/>
                  </a:srgbClr>
                </a:solidFill>
                <a:ea typeface="華康儷中黑" pitchFamily="49" charset="-120"/>
              </a:rPr>
              <a:t>含有以椰子油製造的界面活性劑，能溫和潔淨皮膚與頭髮</a:t>
            </a:r>
            <a:endParaRPr lang="en-US" sz="2000" dirty="0">
              <a:solidFill>
                <a:srgbClr val="9BBB59">
                  <a:lumMod val="50000"/>
                </a:srgbClr>
              </a:solidFill>
              <a:ea typeface="華康儷中黑" pitchFamily="49" charset="-120"/>
            </a:endParaRPr>
          </a:p>
        </p:txBody>
      </p:sp>
      <p:sp>
        <p:nvSpPr>
          <p:cNvPr id="26" name="TextBox 25"/>
          <p:cNvSpPr txBox="1"/>
          <p:nvPr/>
        </p:nvSpPr>
        <p:spPr>
          <a:xfrm>
            <a:off x="795677" y="3194287"/>
            <a:ext cx="4879473" cy="400110"/>
          </a:xfrm>
          <a:prstGeom prst="rect">
            <a:avLst/>
          </a:prstGeom>
          <a:noFill/>
        </p:spPr>
        <p:txBody>
          <a:bodyPr wrap="square" rtlCol="0">
            <a:spAutoFit/>
          </a:bodyPr>
          <a:lstStyle/>
          <a:p>
            <a:pPr defTabSz="914400"/>
            <a:r>
              <a:rPr lang="zh-TW" altLang="en-US" sz="2000" dirty="0" smtClean="0">
                <a:solidFill>
                  <a:srgbClr val="9BBB59">
                    <a:lumMod val="50000"/>
                  </a:srgbClr>
                </a:solidFill>
                <a:ea typeface="華康儷中黑" pitchFamily="49" charset="-120"/>
              </a:rPr>
              <a:t>滋潤並調理寶寶的頭髮</a:t>
            </a:r>
            <a:endParaRPr lang="en-US" altLang="en-US" sz="2000" dirty="0" smtClean="0">
              <a:solidFill>
                <a:srgbClr val="9BBB59">
                  <a:lumMod val="50000"/>
                </a:srgbClr>
              </a:solidFill>
              <a:ea typeface="華康儷中黑" pitchFamily="49" charset="-120"/>
            </a:endParaRPr>
          </a:p>
        </p:txBody>
      </p:sp>
      <p:sp>
        <p:nvSpPr>
          <p:cNvPr id="27" name="TextBox 26"/>
          <p:cNvSpPr txBox="1"/>
          <p:nvPr/>
        </p:nvSpPr>
        <p:spPr>
          <a:xfrm>
            <a:off x="322392" y="1266936"/>
            <a:ext cx="6832034" cy="1107996"/>
          </a:xfrm>
          <a:prstGeom prst="rect">
            <a:avLst/>
          </a:prstGeom>
          <a:noFill/>
        </p:spPr>
        <p:txBody>
          <a:bodyPr wrap="square" rtlCol="0">
            <a:spAutoFit/>
          </a:bodyPr>
          <a:lstStyle/>
          <a:p>
            <a:r>
              <a:rPr lang="en-US" sz="2200" dirty="0" smtClean="0">
                <a:solidFill>
                  <a:srgbClr val="8064A2">
                    <a:lumMod val="75000"/>
                  </a:srgbClr>
                </a:solidFill>
                <a:ea typeface="華康儷中黑" pitchFamily="49" charset="-120"/>
              </a:rPr>
              <a:t>DNA Miracles Natural</a:t>
            </a:r>
            <a:r>
              <a:rPr lang="zh-TW" altLang="en-US" sz="2200" dirty="0" smtClean="0">
                <a:solidFill>
                  <a:srgbClr val="8064A2">
                    <a:lumMod val="75000"/>
                  </a:srgbClr>
                </a:solidFill>
                <a:ea typeface="華康儷中黑" pitchFamily="49" charset="-120"/>
              </a:rPr>
              <a:t>奇妙嬰兒天然洗髮沐浴泡泡是天然、溫和、無毒性的沐浴露，專為嬰兒細緻的皮膚和頭髮而設，適合初生嬰兒使用</a:t>
            </a:r>
            <a:endParaRPr lang="en-US" sz="2200" dirty="0">
              <a:solidFill>
                <a:srgbClr val="8064A2">
                  <a:lumMod val="75000"/>
                </a:srgbClr>
              </a:solidFill>
              <a:ea typeface="華康儷中黑" pitchFamily="49" charset="-120"/>
            </a:endParaRPr>
          </a:p>
        </p:txBody>
      </p:sp>
      <p:sp>
        <p:nvSpPr>
          <p:cNvPr id="28" name="Rectangle 27"/>
          <p:cNvSpPr/>
          <p:nvPr/>
        </p:nvSpPr>
        <p:spPr>
          <a:xfrm>
            <a:off x="363404" y="6145546"/>
            <a:ext cx="4870116" cy="400110"/>
          </a:xfrm>
          <a:prstGeom prst="rect">
            <a:avLst/>
          </a:prstGeom>
        </p:spPr>
        <p:txBody>
          <a:bodyPr wrap="square">
            <a:spAutoFit/>
          </a:bodyPr>
          <a:lstStyle/>
          <a:p>
            <a:r>
              <a:rPr lang="nl-NL" sz="2000" b="1" dirty="0" smtClean="0">
                <a:solidFill>
                  <a:srgbClr val="558ED5"/>
                </a:solidFill>
              </a:rPr>
              <a:t>HK6932 | DC $81.00</a:t>
            </a:r>
            <a:r>
              <a:rPr lang="nl-NL" sz="2000" b="1" dirty="0">
                <a:solidFill>
                  <a:srgbClr val="558ED5"/>
                </a:solidFill>
              </a:rPr>
              <a:t> </a:t>
            </a:r>
            <a:r>
              <a:rPr lang="nl-NL" sz="2000" b="1" dirty="0" smtClean="0">
                <a:solidFill>
                  <a:srgbClr val="558ED5"/>
                </a:solidFill>
              </a:rPr>
              <a:t>|</a:t>
            </a:r>
            <a:r>
              <a:rPr lang="nl-NL" sz="2000" b="1" dirty="0">
                <a:solidFill>
                  <a:srgbClr val="558ED5"/>
                </a:solidFill>
              </a:rPr>
              <a:t> SR </a:t>
            </a:r>
            <a:r>
              <a:rPr lang="nl-NL" sz="2000" b="1" dirty="0" smtClean="0">
                <a:solidFill>
                  <a:srgbClr val="558ED5"/>
                </a:solidFill>
              </a:rPr>
              <a:t>$113.00</a:t>
            </a:r>
            <a:r>
              <a:rPr lang="nl-NL" sz="2000" b="1" dirty="0">
                <a:solidFill>
                  <a:srgbClr val="558ED5"/>
                </a:solidFill>
              </a:rPr>
              <a:t> </a:t>
            </a:r>
            <a:r>
              <a:rPr lang="nl-NL" sz="2000" b="1" dirty="0" smtClean="0">
                <a:solidFill>
                  <a:srgbClr val="558ED5"/>
                </a:solidFill>
              </a:rPr>
              <a:t>|</a:t>
            </a:r>
            <a:r>
              <a:rPr lang="nl-NL" sz="2000" b="1" dirty="0">
                <a:solidFill>
                  <a:srgbClr val="558ED5"/>
                </a:solidFill>
              </a:rPr>
              <a:t> BV 6</a:t>
            </a:r>
            <a:endParaRPr lang="en-US" sz="2000" b="1" dirty="0">
              <a:solidFill>
                <a:srgbClr val="558ED5"/>
              </a:solidFill>
            </a:endParaRPr>
          </a:p>
        </p:txBody>
      </p:sp>
      <p:sp>
        <p:nvSpPr>
          <p:cNvPr id="29" name="TextBox 28"/>
          <p:cNvSpPr txBox="1"/>
          <p:nvPr/>
        </p:nvSpPr>
        <p:spPr>
          <a:xfrm>
            <a:off x="324072" y="3730376"/>
            <a:ext cx="6832034" cy="923330"/>
          </a:xfrm>
          <a:prstGeom prst="rect">
            <a:avLst/>
          </a:prstGeom>
          <a:noFill/>
        </p:spPr>
        <p:txBody>
          <a:bodyPr wrap="square" rtlCol="0">
            <a:spAutoFit/>
          </a:bodyPr>
          <a:lstStyle/>
          <a:p>
            <a:r>
              <a:rPr lang="en-US" dirty="0" smtClean="0">
                <a:solidFill>
                  <a:schemeClr val="accent4">
                    <a:lumMod val="50000"/>
                  </a:schemeClr>
                </a:solidFill>
              </a:rPr>
              <a:t>DNA Miracles Natural Foaming Wash &amp; Shampoo is a natural, gentle, non-toxic body cleanser specially formulated for your baby's delicate skin and hair. Suitable for newborn use.</a:t>
            </a:r>
            <a:endParaRPr lang="en-US" dirty="0">
              <a:solidFill>
                <a:schemeClr val="accent4">
                  <a:lumMod val="50000"/>
                </a:schemeClr>
              </a:solidFill>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2" name="Picture 1" descr="shampoo_and_bodywash.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7010400" y="1165979"/>
            <a:ext cx="1881905" cy="4380953"/>
          </a:xfrm>
          <a:prstGeom prst="rect">
            <a:avLst/>
          </a:prstGeom>
        </p:spPr>
      </p:pic>
      <p:sp>
        <p:nvSpPr>
          <p:cNvPr id="15" name="Oval 14"/>
          <p:cNvSpPr/>
          <p:nvPr/>
        </p:nvSpPr>
        <p:spPr>
          <a:xfrm>
            <a:off x="448949" y="449082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48949" y="517641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89845" y="4331709"/>
            <a:ext cx="5942551" cy="461665"/>
          </a:xfrm>
          <a:prstGeom prst="rect">
            <a:avLst/>
          </a:prstGeom>
          <a:noFill/>
        </p:spPr>
        <p:txBody>
          <a:bodyPr wrap="square" rtlCol="0">
            <a:spAutoFit/>
          </a:bodyPr>
          <a:lstStyle/>
          <a:p>
            <a:r>
              <a:rPr lang="en-US" sz="2400" dirty="0" smtClean="0">
                <a:solidFill>
                  <a:schemeClr val="accent3">
                    <a:lumMod val="50000"/>
                  </a:schemeClr>
                </a:solidFill>
              </a:rPr>
              <a:t>Gentle Surfactants </a:t>
            </a:r>
            <a:endParaRPr lang="en-US" sz="2400" dirty="0">
              <a:solidFill>
                <a:schemeClr val="accent3">
                  <a:lumMod val="50000"/>
                </a:schemeClr>
              </a:solidFill>
            </a:endParaRPr>
          </a:p>
        </p:txBody>
      </p:sp>
      <p:sp>
        <p:nvSpPr>
          <p:cNvPr id="22" name="TextBox 21"/>
          <p:cNvSpPr txBox="1"/>
          <p:nvPr/>
        </p:nvSpPr>
        <p:spPr>
          <a:xfrm>
            <a:off x="789845" y="5070765"/>
            <a:ext cx="4779209" cy="461665"/>
          </a:xfrm>
          <a:prstGeom prst="rect">
            <a:avLst/>
          </a:prstGeom>
          <a:noFill/>
        </p:spPr>
        <p:txBody>
          <a:bodyPr wrap="square" rtlCol="0">
            <a:spAutoFit/>
          </a:bodyPr>
          <a:lstStyle/>
          <a:p>
            <a:r>
              <a:rPr lang="en-US" sz="2400" dirty="0" err="1" smtClean="0">
                <a:solidFill>
                  <a:schemeClr val="accent3">
                    <a:lumMod val="50000"/>
                  </a:schemeClr>
                </a:solidFill>
              </a:rPr>
              <a:t>Panthenol</a:t>
            </a:r>
            <a:endParaRPr lang="en-US" sz="2400" dirty="0">
              <a:solidFill>
                <a:schemeClr val="accent3">
                  <a:lumMod val="50000"/>
                </a:schemeClr>
              </a:solidFill>
            </a:endParaRPr>
          </a:p>
        </p:txBody>
      </p:sp>
      <p:sp>
        <p:nvSpPr>
          <p:cNvPr id="16" name="TextBox 15"/>
          <p:cNvSpPr txBox="1"/>
          <p:nvPr/>
        </p:nvSpPr>
        <p:spPr>
          <a:xfrm>
            <a:off x="280520" y="138168"/>
            <a:ext cx="8153400" cy="1046440"/>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奇妙嬰兒天然洗髮沐浴泡泡</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 Natural </a:t>
            </a:r>
            <a:r>
              <a:rPr lang="en-US" altLang="en-US" sz="2800" dirty="0" smtClean="0">
                <a:solidFill>
                  <a:srgbClr val="8064A2">
                    <a:lumMod val="75000"/>
                  </a:srgbClr>
                </a:solidFill>
                <a:ea typeface="華康儷中黑" pitchFamily="49" charset="-120"/>
              </a:rPr>
              <a:t>Foaming Wash &amp; Shampoo</a:t>
            </a:r>
          </a:p>
        </p:txBody>
      </p:sp>
      <p:sp>
        <p:nvSpPr>
          <p:cNvPr id="17" name="Oval 16"/>
          <p:cNvSpPr/>
          <p:nvPr/>
        </p:nvSpPr>
        <p:spPr>
          <a:xfrm>
            <a:off x="418688" y="2712297"/>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19" name="Oval 18"/>
          <p:cNvSpPr/>
          <p:nvPr/>
        </p:nvSpPr>
        <p:spPr>
          <a:xfrm>
            <a:off x="418688" y="213767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1" name="TextBox 20"/>
          <p:cNvSpPr txBox="1"/>
          <p:nvPr/>
        </p:nvSpPr>
        <p:spPr>
          <a:xfrm>
            <a:off x="795676" y="1997144"/>
            <a:ext cx="5808321" cy="461665"/>
          </a:xfrm>
          <a:prstGeom prst="rect">
            <a:avLst/>
          </a:prstGeom>
          <a:noFill/>
        </p:spPr>
        <p:txBody>
          <a:bodyPr wrap="square" rtlCol="0">
            <a:spAutoFit/>
          </a:bodyPr>
          <a:lstStyle/>
          <a:p>
            <a:r>
              <a:rPr lang="zh-TW" altLang="en-US" sz="2400" dirty="0" smtClean="0">
                <a:solidFill>
                  <a:schemeClr val="accent3">
                    <a:lumMod val="50000"/>
                  </a:schemeClr>
                </a:solidFill>
                <a:latin typeface="華康儷中黑" pitchFamily="49" charset="-120"/>
                <a:ea typeface="華康儷中黑" pitchFamily="49" charset="-120"/>
              </a:rPr>
              <a:t>溫和界面活性劑</a:t>
            </a:r>
            <a:endParaRPr lang="en-US" sz="2400" dirty="0">
              <a:solidFill>
                <a:schemeClr val="accent3">
                  <a:lumMod val="50000"/>
                </a:schemeClr>
              </a:solidFill>
              <a:latin typeface="華康儷中黑" pitchFamily="49" charset="-120"/>
              <a:ea typeface="華康儷中黑" pitchFamily="49" charset="-120"/>
            </a:endParaRPr>
          </a:p>
        </p:txBody>
      </p:sp>
      <p:sp>
        <p:nvSpPr>
          <p:cNvPr id="26" name="TextBox 25"/>
          <p:cNvSpPr txBox="1"/>
          <p:nvPr/>
        </p:nvSpPr>
        <p:spPr>
          <a:xfrm>
            <a:off x="795677" y="2641647"/>
            <a:ext cx="4879473" cy="461665"/>
          </a:xfrm>
          <a:prstGeom prst="rect">
            <a:avLst/>
          </a:prstGeom>
          <a:noFill/>
        </p:spPr>
        <p:txBody>
          <a:bodyPr wrap="square" rtlCol="0">
            <a:spAutoFit/>
          </a:bodyPr>
          <a:lstStyle/>
          <a:p>
            <a:r>
              <a:rPr lang="zh-TW" altLang="en-US" sz="2400" dirty="0" smtClean="0">
                <a:solidFill>
                  <a:schemeClr val="accent3">
                    <a:lumMod val="50000"/>
                  </a:schemeClr>
                </a:solidFill>
                <a:latin typeface="華康儷中黑" pitchFamily="49" charset="-120"/>
                <a:ea typeface="華康儷中黑" pitchFamily="49" charset="-120"/>
              </a:rPr>
              <a:t>泛醇</a:t>
            </a:r>
            <a:endParaRPr lang="en-US" sz="2400" dirty="0">
              <a:solidFill>
                <a:schemeClr val="accent3">
                  <a:lumMod val="50000"/>
                </a:schemeClr>
              </a:solidFill>
              <a:latin typeface="華康儷中黑" pitchFamily="49" charset="-120"/>
              <a:ea typeface="華康儷中黑" pitchFamily="49" charset="-120"/>
            </a:endParaRPr>
          </a:p>
        </p:txBody>
      </p:sp>
      <p:sp>
        <p:nvSpPr>
          <p:cNvPr id="27" name="TextBox 26"/>
          <p:cNvSpPr txBox="1"/>
          <p:nvPr/>
        </p:nvSpPr>
        <p:spPr>
          <a:xfrm>
            <a:off x="322392" y="1387512"/>
            <a:ext cx="6832034" cy="461665"/>
          </a:xfrm>
          <a:prstGeom prst="rect">
            <a:avLst/>
          </a:prstGeom>
          <a:noFill/>
        </p:spPr>
        <p:txBody>
          <a:bodyPr wrap="square" rtlCol="0">
            <a:spAutoFit/>
          </a:bodyPr>
          <a:lstStyle/>
          <a:p>
            <a:r>
              <a:rPr lang="zh-TW" altLang="en-US" sz="2400" b="1" dirty="0" smtClean="0">
                <a:solidFill>
                  <a:srgbClr val="8064A2">
                    <a:lumMod val="75000"/>
                  </a:srgbClr>
                </a:solidFill>
                <a:ea typeface="華康儷中黑" pitchFamily="49" charset="-120"/>
              </a:rPr>
              <a:t>主要成份：</a:t>
            </a:r>
            <a:endParaRPr lang="en-US" sz="2400" b="1" dirty="0">
              <a:solidFill>
                <a:srgbClr val="8064A2">
                  <a:lumMod val="75000"/>
                </a:srgbClr>
              </a:solidFill>
              <a:ea typeface="華康儷中黑" pitchFamily="49" charset="-120"/>
            </a:endParaRPr>
          </a:p>
        </p:txBody>
      </p:sp>
      <p:sp>
        <p:nvSpPr>
          <p:cNvPr id="28" name="Rectangle 27"/>
          <p:cNvSpPr/>
          <p:nvPr/>
        </p:nvSpPr>
        <p:spPr>
          <a:xfrm>
            <a:off x="363404" y="6145546"/>
            <a:ext cx="4870116" cy="400110"/>
          </a:xfrm>
          <a:prstGeom prst="rect">
            <a:avLst/>
          </a:prstGeom>
        </p:spPr>
        <p:txBody>
          <a:bodyPr wrap="square">
            <a:spAutoFit/>
          </a:bodyPr>
          <a:lstStyle/>
          <a:p>
            <a:r>
              <a:rPr lang="nl-NL" sz="2000" b="1" dirty="0" smtClean="0">
                <a:solidFill>
                  <a:srgbClr val="558ED5"/>
                </a:solidFill>
              </a:rPr>
              <a:t>HK6932 | DC $81.00</a:t>
            </a:r>
            <a:r>
              <a:rPr lang="nl-NL" sz="2000" b="1" dirty="0">
                <a:solidFill>
                  <a:srgbClr val="558ED5"/>
                </a:solidFill>
              </a:rPr>
              <a:t> </a:t>
            </a:r>
            <a:r>
              <a:rPr lang="nl-NL" sz="2000" b="1" dirty="0" smtClean="0">
                <a:solidFill>
                  <a:srgbClr val="558ED5"/>
                </a:solidFill>
              </a:rPr>
              <a:t>|</a:t>
            </a:r>
            <a:r>
              <a:rPr lang="nl-NL" sz="2000" b="1" dirty="0">
                <a:solidFill>
                  <a:srgbClr val="558ED5"/>
                </a:solidFill>
              </a:rPr>
              <a:t> SR </a:t>
            </a:r>
            <a:r>
              <a:rPr lang="nl-NL" sz="2000" b="1" dirty="0" smtClean="0">
                <a:solidFill>
                  <a:srgbClr val="558ED5"/>
                </a:solidFill>
              </a:rPr>
              <a:t>$113.00</a:t>
            </a:r>
            <a:r>
              <a:rPr lang="nl-NL" sz="2000" b="1" dirty="0">
                <a:solidFill>
                  <a:srgbClr val="558ED5"/>
                </a:solidFill>
              </a:rPr>
              <a:t> </a:t>
            </a:r>
            <a:r>
              <a:rPr lang="nl-NL" sz="2000" b="1" dirty="0" smtClean="0">
                <a:solidFill>
                  <a:srgbClr val="558ED5"/>
                </a:solidFill>
              </a:rPr>
              <a:t>|</a:t>
            </a:r>
            <a:r>
              <a:rPr lang="nl-NL" sz="2000" b="1" dirty="0">
                <a:solidFill>
                  <a:srgbClr val="558ED5"/>
                </a:solidFill>
              </a:rPr>
              <a:t> BV 6</a:t>
            </a:r>
            <a:endParaRPr lang="en-US" sz="2000" b="1" dirty="0">
              <a:solidFill>
                <a:srgbClr val="558ED5"/>
              </a:solidFill>
            </a:endParaRPr>
          </a:p>
        </p:txBody>
      </p:sp>
      <p:sp>
        <p:nvSpPr>
          <p:cNvPr id="29" name="TextBox 28"/>
          <p:cNvSpPr txBox="1"/>
          <p:nvPr/>
        </p:nvSpPr>
        <p:spPr>
          <a:xfrm>
            <a:off x="324072" y="3629896"/>
            <a:ext cx="6832034" cy="461665"/>
          </a:xfrm>
          <a:prstGeom prst="rect">
            <a:avLst/>
          </a:prstGeom>
          <a:noFill/>
        </p:spPr>
        <p:txBody>
          <a:bodyPr wrap="square" rtlCol="0">
            <a:spAutoFit/>
          </a:bodyPr>
          <a:lstStyle/>
          <a:p>
            <a:r>
              <a:rPr lang="en-US" sz="2400" b="1" dirty="0" smtClean="0">
                <a:solidFill>
                  <a:srgbClr val="8064A2">
                    <a:lumMod val="50000"/>
                  </a:srgbClr>
                </a:solidFill>
              </a:rPr>
              <a:t>Key Ingredients:</a:t>
            </a:r>
            <a:endParaRPr lang="en-US" sz="2400" b="1" dirty="0">
              <a:solidFill>
                <a:srgbClr val="8064A2">
                  <a:lumMod val="50000"/>
                </a:srgbClr>
              </a:solidFill>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2" name="Picture 1" descr="shampoo_and_bodywash.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7010400" y="1165979"/>
            <a:ext cx="1881905" cy="4380953"/>
          </a:xfrm>
          <a:prstGeom prst="rect">
            <a:avLst/>
          </a:prstGeom>
        </p:spPr>
      </p:pic>
      <p:sp>
        <p:nvSpPr>
          <p:cNvPr id="15" name="Oval 14"/>
          <p:cNvSpPr/>
          <p:nvPr/>
        </p:nvSpPr>
        <p:spPr>
          <a:xfrm>
            <a:off x="448949" y="4330054"/>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48949" y="5246748"/>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840085" y="4100605"/>
            <a:ext cx="5942551" cy="1015663"/>
          </a:xfrm>
          <a:prstGeom prst="rect">
            <a:avLst/>
          </a:prstGeom>
          <a:noFill/>
        </p:spPr>
        <p:txBody>
          <a:bodyPr wrap="square" rtlCol="0">
            <a:spAutoFit/>
          </a:bodyPr>
          <a:lstStyle/>
          <a:p>
            <a:r>
              <a:rPr lang="en-US" sz="2000" dirty="0" smtClean="0">
                <a:solidFill>
                  <a:schemeClr val="accent3">
                    <a:lumMod val="50000"/>
                  </a:schemeClr>
                </a:solidFill>
              </a:rPr>
              <a:t>Pour a few squirts into your hand, onto a wash cloth, onto a sponge or directly into the bath. Wash baby's wet skin and hair then rinse</a:t>
            </a:r>
            <a:endParaRPr lang="en-US" sz="2000" dirty="0">
              <a:solidFill>
                <a:schemeClr val="accent3">
                  <a:lumMod val="50000"/>
                </a:schemeClr>
              </a:solidFill>
            </a:endParaRPr>
          </a:p>
        </p:txBody>
      </p:sp>
      <p:sp>
        <p:nvSpPr>
          <p:cNvPr id="22" name="TextBox 21"/>
          <p:cNvSpPr txBox="1"/>
          <p:nvPr/>
        </p:nvSpPr>
        <p:spPr>
          <a:xfrm>
            <a:off x="840085" y="5141101"/>
            <a:ext cx="5631053" cy="707886"/>
          </a:xfrm>
          <a:prstGeom prst="rect">
            <a:avLst/>
          </a:prstGeom>
          <a:noFill/>
        </p:spPr>
        <p:txBody>
          <a:bodyPr wrap="square" rtlCol="0">
            <a:spAutoFit/>
          </a:bodyPr>
          <a:lstStyle/>
          <a:p>
            <a:r>
              <a:rPr lang="en-US" sz="2000" dirty="0" smtClean="0">
                <a:solidFill>
                  <a:schemeClr val="accent3">
                    <a:lumMod val="50000"/>
                  </a:schemeClr>
                </a:solidFill>
              </a:rPr>
              <a:t>Formulated to be used on all parts of your baby including face, hair and skin</a:t>
            </a:r>
            <a:endParaRPr lang="en-US" sz="2000" dirty="0">
              <a:solidFill>
                <a:schemeClr val="accent3">
                  <a:lumMod val="50000"/>
                </a:schemeClr>
              </a:solidFill>
            </a:endParaRPr>
          </a:p>
        </p:txBody>
      </p:sp>
      <p:sp>
        <p:nvSpPr>
          <p:cNvPr id="16" name="TextBox 15"/>
          <p:cNvSpPr txBox="1"/>
          <p:nvPr/>
        </p:nvSpPr>
        <p:spPr>
          <a:xfrm>
            <a:off x="280520" y="138168"/>
            <a:ext cx="8153400" cy="1015663"/>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奇妙嬰兒天然洗髮沐浴泡泡</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 Natural </a:t>
            </a:r>
            <a:r>
              <a:rPr lang="en-US" altLang="en-US" sz="2800" dirty="0" smtClean="0">
                <a:solidFill>
                  <a:srgbClr val="8064A2">
                    <a:lumMod val="75000"/>
                  </a:srgbClr>
                </a:solidFill>
                <a:ea typeface="華康儷中黑" pitchFamily="49" charset="-120"/>
              </a:rPr>
              <a:t>Foaming Wash &amp; Shampoo</a:t>
            </a:r>
          </a:p>
        </p:txBody>
      </p:sp>
      <p:sp>
        <p:nvSpPr>
          <p:cNvPr id="17" name="Oval 16"/>
          <p:cNvSpPr/>
          <p:nvPr/>
        </p:nvSpPr>
        <p:spPr>
          <a:xfrm>
            <a:off x="418688" y="299364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19" name="Oval 18"/>
          <p:cNvSpPr/>
          <p:nvPr/>
        </p:nvSpPr>
        <p:spPr>
          <a:xfrm>
            <a:off x="418688" y="210753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8" name="Rectangle 27"/>
          <p:cNvSpPr/>
          <p:nvPr/>
        </p:nvSpPr>
        <p:spPr>
          <a:xfrm>
            <a:off x="363404" y="6145546"/>
            <a:ext cx="4870116" cy="400110"/>
          </a:xfrm>
          <a:prstGeom prst="rect">
            <a:avLst/>
          </a:prstGeom>
        </p:spPr>
        <p:txBody>
          <a:bodyPr wrap="square">
            <a:spAutoFit/>
          </a:bodyPr>
          <a:lstStyle/>
          <a:p>
            <a:r>
              <a:rPr lang="nl-NL" sz="2000" b="1" dirty="0" smtClean="0">
                <a:solidFill>
                  <a:srgbClr val="558ED5"/>
                </a:solidFill>
              </a:rPr>
              <a:t>HK6932 | DC $81.00</a:t>
            </a:r>
            <a:r>
              <a:rPr lang="nl-NL" sz="2000" b="1" dirty="0">
                <a:solidFill>
                  <a:srgbClr val="558ED5"/>
                </a:solidFill>
              </a:rPr>
              <a:t> </a:t>
            </a:r>
            <a:r>
              <a:rPr lang="nl-NL" sz="2000" b="1" dirty="0" smtClean="0">
                <a:solidFill>
                  <a:srgbClr val="558ED5"/>
                </a:solidFill>
              </a:rPr>
              <a:t>|</a:t>
            </a:r>
            <a:r>
              <a:rPr lang="nl-NL" sz="2000" b="1" dirty="0">
                <a:solidFill>
                  <a:srgbClr val="558ED5"/>
                </a:solidFill>
              </a:rPr>
              <a:t> SR </a:t>
            </a:r>
            <a:r>
              <a:rPr lang="nl-NL" sz="2000" b="1" dirty="0" smtClean="0">
                <a:solidFill>
                  <a:srgbClr val="558ED5"/>
                </a:solidFill>
              </a:rPr>
              <a:t>$113.00</a:t>
            </a:r>
            <a:r>
              <a:rPr lang="nl-NL" sz="2000" b="1" dirty="0">
                <a:solidFill>
                  <a:srgbClr val="558ED5"/>
                </a:solidFill>
              </a:rPr>
              <a:t> </a:t>
            </a:r>
            <a:r>
              <a:rPr lang="nl-NL" sz="2000" b="1" dirty="0" smtClean="0">
                <a:solidFill>
                  <a:srgbClr val="558ED5"/>
                </a:solidFill>
              </a:rPr>
              <a:t>|</a:t>
            </a:r>
            <a:r>
              <a:rPr lang="nl-NL" sz="2000" b="1" dirty="0">
                <a:solidFill>
                  <a:srgbClr val="558ED5"/>
                </a:solidFill>
              </a:rPr>
              <a:t> BV 6</a:t>
            </a:r>
            <a:endParaRPr lang="en-US" sz="2000" b="1" dirty="0">
              <a:solidFill>
                <a:srgbClr val="558ED5"/>
              </a:solidFill>
            </a:endParaRPr>
          </a:p>
        </p:txBody>
      </p:sp>
      <p:sp>
        <p:nvSpPr>
          <p:cNvPr id="29" name="TextBox 28"/>
          <p:cNvSpPr txBox="1"/>
          <p:nvPr/>
        </p:nvSpPr>
        <p:spPr>
          <a:xfrm>
            <a:off x="324072" y="3509320"/>
            <a:ext cx="6832034" cy="461665"/>
          </a:xfrm>
          <a:prstGeom prst="rect">
            <a:avLst/>
          </a:prstGeom>
          <a:noFill/>
        </p:spPr>
        <p:txBody>
          <a:bodyPr wrap="square" rtlCol="0">
            <a:spAutoFit/>
          </a:bodyPr>
          <a:lstStyle/>
          <a:p>
            <a:r>
              <a:rPr lang="en-US" sz="2400" b="1" dirty="0" smtClean="0">
                <a:solidFill>
                  <a:srgbClr val="8064A2">
                    <a:lumMod val="50000"/>
                  </a:srgbClr>
                </a:solidFill>
              </a:rPr>
              <a:t>Direction of Use</a:t>
            </a:r>
            <a:endParaRPr lang="en-US" sz="2400" b="1" dirty="0">
              <a:solidFill>
                <a:srgbClr val="8064A2">
                  <a:lumMod val="50000"/>
                </a:srgbClr>
              </a:solidFill>
            </a:endParaRPr>
          </a:p>
        </p:txBody>
      </p:sp>
      <p:sp>
        <p:nvSpPr>
          <p:cNvPr id="18" name="TextBox 17"/>
          <p:cNvSpPr txBox="1"/>
          <p:nvPr/>
        </p:nvSpPr>
        <p:spPr>
          <a:xfrm>
            <a:off x="906938" y="1841416"/>
            <a:ext cx="5977022" cy="1107996"/>
          </a:xfrm>
          <a:prstGeom prst="rect">
            <a:avLst/>
          </a:prstGeom>
          <a:noFill/>
        </p:spPr>
        <p:txBody>
          <a:bodyPr wrap="square" rtlCol="0">
            <a:spAutoFit/>
          </a:bodyPr>
          <a:lstStyle/>
          <a:p>
            <a:r>
              <a:rPr lang="zh-TW" altLang="en-US" sz="2200" dirty="0" smtClean="0">
                <a:solidFill>
                  <a:srgbClr val="9BBB59">
                    <a:lumMod val="50000"/>
                  </a:srgbClr>
                </a:solidFill>
                <a:ea typeface="華康儷中黑" pitchFamily="49" charset="-120"/>
              </a:rPr>
              <a:t>擠壓適量在手、毛巾或海綿上，或直接倒入沐浴用水中，清潔寶寶的皮膚和頭髮，然後用清水沖洗</a:t>
            </a:r>
            <a:endParaRPr lang="en-US" sz="2200" dirty="0">
              <a:solidFill>
                <a:srgbClr val="9BBB59">
                  <a:lumMod val="50000"/>
                </a:srgbClr>
              </a:solidFill>
              <a:ea typeface="華康儷中黑" pitchFamily="49" charset="-120"/>
            </a:endParaRPr>
          </a:p>
        </p:txBody>
      </p:sp>
      <p:sp>
        <p:nvSpPr>
          <p:cNvPr id="23" name="TextBox 22"/>
          <p:cNvSpPr txBox="1"/>
          <p:nvPr/>
        </p:nvSpPr>
        <p:spPr>
          <a:xfrm>
            <a:off x="910949" y="2896591"/>
            <a:ext cx="5973011" cy="430887"/>
          </a:xfrm>
          <a:prstGeom prst="rect">
            <a:avLst/>
          </a:prstGeom>
          <a:noFill/>
        </p:spPr>
        <p:txBody>
          <a:bodyPr wrap="square" rtlCol="0">
            <a:spAutoFit/>
          </a:bodyPr>
          <a:lstStyle/>
          <a:p>
            <a:r>
              <a:rPr lang="zh-TW" altLang="en-US" sz="2200" dirty="0" smtClean="0">
                <a:solidFill>
                  <a:srgbClr val="9BBB59">
                    <a:lumMod val="50000"/>
                  </a:srgbClr>
                </a:solidFill>
                <a:ea typeface="華康儷中黑" pitchFamily="49" charset="-120"/>
              </a:rPr>
              <a:t>可用於寶寶身體各處，包括面部、頭髮和身體</a:t>
            </a:r>
            <a:endParaRPr lang="en-US" sz="2200" dirty="0">
              <a:solidFill>
                <a:srgbClr val="9BBB59">
                  <a:lumMod val="50000"/>
                </a:srgbClr>
              </a:solidFill>
              <a:ea typeface="華康儷中黑" pitchFamily="49" charset="-120"/>
            </a:endParaRPr>
          </a:p>
        </p:txBody>
      </p:sp>
      <p:sp>
        <p:nvSpPr>
          <p:cNvPr id="24" name="TextBox 23"/>
          <p:cNvSpPr txBox="1"/>
          <p:nvPr/>
        </p:nvSpPr>
        <p:spPr>
          <a:xfrm>
            <a:off x="312213" y="1277872"/>
            <a:ext cx="4511843" cy="461665"/>
          </a:xfrm>
          <a:prstGeom prst="rect">
            <a:avLst/>
          </a:prstGeom>
          <a:noFill/>
        </p:spPr>
        <p:txBody>
          <a:bodyPr wrap="square" rtlCol="0">
            <a:spAutoFit/>
          </a:bodyPr>
          <a:lstStyle/>
          <a:p>
            <a:r>
              <a:rPr lang="zh-TW" altLang="en-US" sz="2400" b="1" dirty="0" smtClean="0">
                <a:solidFill>
                  <a:schemeClr val="accent4">
                    <a:lumMod val="50000"/>
                  </a:schemeClr>
                </a:solidFill>
                <a:ea typeface="華康儷中黑" pitchFamily="49" charset="-120"/>
              </a:rPr>
              <a:t>使用方法</a:t>
            </a:r>
            <a:endParaRPr lang="en-US" sz="2400" b="1" dirty="0">
              <a:solidFill>
                <a:schemeClr val="accent4">
                  <a:lumMod val="50000"/>
                </a:schemeClr>
              </a:solidFill>
              <a:ea typeface="華康儷中黑" pitchFamily="49" charset="-120"/>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17" name="Picture 16" descr="baby_Lotion.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6288233" y="1036765"/>
            <a:ext cx="3006667" cy="4800000"/>
          </a:xfrm>
          <a:prstGeom prst="rect">
            <a:avLst/>
          </a:prstGeom>
        </p:spPr>
      </p:pic>
      <p:sp>
        <p:nvSpPr>
          <p:cNvPr id="18" name="TextBox 17"/>
          <p:cNvSpPr txBox="1"/>
          <p:nvPr/>
        </p:nvSpPr>
        <p:spPr>
          <a:xfrm>
            <a:off x="280520" y="138168"/>
            <a:ext cx="8381999" cy="1046440"/>
          </a:xfrm>
          <a:prstGeom prst="rect">
            <a:avLst/>
          </a:prstGeom>
          <a:noFill/>
        </p:spPr>
        <p:txBody>
          <a:bodyPr wrap="square" rtlCol="0">
            <a:spAutoFit/>
          </a:bodyPr>
          <a:lstStyle/>
          <a:p>
            <a:pPr defTabSz="914400"/>
            <a:r>
              <a:rPr lang="en-US" sz="3200" dirty="0" err="1" smtClean="0">
                <a:solidFill>
                  <a:srgbClr val="8064A2">
                    <a:lumMod val="75000"/>
                  </a:srgbClr>
                </a:solidFill>
                <a:ea typeface="華康儷中黑" pitchFamily="49" charset="-120"/>
              </a:rPr>
              <a:t>奇妙</a:t>
            </a:r>
            <a:r>
              <a:rPr lang="zh-TW" altLang="en-US" sz="3200" dirty="0" smtClean="0">
                <a:solidFill>
                  <a:srgbClr val="8064A2">
                    <a:lumMod val="75000"/>
                  </a:srgbClr>
                </a:solidFill>
                <a:ea typeface="華康儷中黑" pitchFamily="49" charset="-120"/>
              </a:rPr>
              <a:t>嬰兒</a:t>
            </a:r>
            <a:r>
              <a:rPr lang="en-US" sz="3200" dirty="0" err="1" smtClean="0">
                <a:solidFill>
                  <a:srgbClr val="8064A2">
                    <a:lumMod val="75000"/>
                  </a:srgbClr>
                </a:solidFill>
                <a:ea typeface="華康儷中黑" pitchFamily="49" charset="-120"/>
              </a:rPr>
              <a:t>天然潤膚乳液</a:t>
            </a:r>
            <a:endParaRPr lang="en-US"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DNA Miracles Natural Hydrating Baby Lotion </a:t>
            </a:r>
          </a:p>
        </p:txBody>
      </p:sp>
      <p:sp>
        <p:nvSpPr>
          <p:cNvPr id="19" name="Rectangle 18"/>
          <p:cNvSpPr/>
          <p:nvPr/>
        </p:nvSpPr>
        <p:spPr>
          <a:xfrm>
            <a:off x="334211" y="6355568"/>
            <a:ext cx="4847389" cy="400110"/>
          </a:xfrm>
          <a:prstGeom prst="rect">
            <a:avLst/>
          </a:prstGeom>
        </p:spPr>
        <p:txBody>
          <a:bodyPr wrap="square">
            <a:spAutoFit/>
          </a:bodyPr>
          <a:lstStyle/>
          <a:p>
            <a:pPr algn="ctr"/>
            <a:r>
              <a:rPr lang="en-US" sz="2000" b="1" dirty="0" smtClean="0">
                <a:solidFill>
                  <a:srgbClr val="558ED5"/>
                </a:solidFill>
              </a:rPr>
              <a:t>HK6930 | DC $81.00</a:t>
            </a:r>
            <a:r>
              <a:rPr lang="en-US" sz="2000" b="1" dirty="0">
                <a:solidFill>
                  <a:srgbClr val="558ED5"/>
                </a:solidFill>
              </a:rPr>
              <a:t> </a:t>
            </a:r>
            <a:r>
              <a:rPr lang="en-US" sz="2000" b="1" dirty="0" smtClean="0">
                <a:solidFill>
                  <a:srgbClr val="558ED5"/>
                </a:solidFill>
              </a:rPr>
              <a:t>|</a:t>
            </a:r>
            <a:r>
              <a:rPr lang="en-US" sz="2000" b="1" dirty="0">
                <a:solidFill>
                  <a:srgbClr val="558ED5"/>
                </a:solidFill>
              </a:rPr>
              <a:t> SR </a:t>
            </a:r>
            <a:r>
              <a:rPr lang="en-US" sz="2000" b="1" dirty="0" smtClean="0">
                <a:solidFill>
                  <a:srgbClr val="558ED5"/>
                </a:solidFill>
              </a:rPr>
              <a:t>$113.00</a:t>
            </a:r>
            <a:r>
              <a:rPr lang="en-US" sz="2000" b="1" dirty="0">
                <a:solidFill>
                  <a:srgbClr val="558ED5"/>
                </a:solidFill>
              </a:rPr>
              <a:t> </a:t>
            </a:r>
            <a:r>
              <a:rPr lang="en-US" sz="2000" b="1" dirty="0" smtClean="0">
                <a:solidFill>
                  <a:srgbClr val="558ED5"/>
                </a:solidFill>
              </a:rPr>
              <a:t>|</a:t>
            </a:r>
            <a:r>
              <a:rPr lang="en-US" sz="2000" b="1" dirty="0">
                <a:solidFill>
                  <a:srgbClr val="558ED5"/>
                </a:solidFill>
              </a:rPr>
              <a:t> BV 5.5</a:t>
            </a:r>
          </a:p>
        </p:txBody>
      </p:sp>
      <p:sp>
        <p:nvSpPr>
          <p:cNvPr id="20" name="TextBox 19"/>
          <p:cNvSpPr txBox="1"/>
          <p:nvPr/>
        </p:nvSpPr>
        <p:spPr>
          <a:xfrm>
            <a:off x="322392" y="1256888"/>
            <a:ext cx="6832034" cy="1015663"/>
          </a:xfrm>
          <a:prstGeom prst="rect">
            <a:avLst/>
          </a:prstGeom>
          <a:noFill/>
        </p:spPr>
        <p:txBody>
          <a:bodyPr wrap="square" rtlCol="0">
            <a:spAutoFit/>
          </a:bodyPr>
          <a:lstStyle/>
          <a:p>
            <a:r>
              <a:rPr lang="en-US" sz="2000" dirty="0" smtClean="0">
                <a:solidFill>
                  <a:schemeClr val="accent4">
                    <a:lumMod val="50000"/>
                  </a:schemeClr>
                </a:solidFill>
                <a:latin typeface="Calibri" pitchFamily="34" charset="0"/>
                <a:ea typeface="華康儷中黑" pitchFamily="49" charset="-120"/>
              </a:rPr>
              <a:t>DNA Miracles Natural</a:t>
            </a:r>
            <a:r>
              <a:rPr lang="zh-TW" altLang="en-US" sz="2000" dirty="0" smtClean="0">
                <a:solidFill>
                  <a:schemeClr val="accent4">
                    <a:lumMod val="50000"/>
                  </a:schemeClr>
                </a:solidFill>
                <a:latin typeface="Calibri" pitchFamily="34" charset="0"/>
                <a:ea typeface="華康儷中黑" pitchFamily="49" charset="-120"/>
              </a:rPr>
              <a:t>奇妙嬰兒天然潤膚乳液是天然、無毒性的潤膚乳液，專為嬰兒敏感的面部與身體肌膚而設；性質溫和，適合初生嬰兒使用，能幫助滋潤和紓緩寶寶的肌膚。</a:t>
            </a:r>
            <a:endParaRPr lang="en-US" sz="2000" dirty="0">
              <a:solidFill>
                <a:schemeClr val="accent4">
                  <a:lumMod val="50000"/>
                </a:schemeClr>
              </a:solidFill>
              <a:latin typeface="Calibri" pitchFamily="34" charset="0"/>
              <a:ea typeface="華康儷中黑" pitchFamily="49" charset="-120"/>
            </a:endParaRPr>
          </a:p>
        </p:txBody>
      </p:sp>
      <p:sp>
        <p:nvSpPr>
          <p:cNvPr id="21" name="Oval 20"/>
          <p:cNvSpPr/>
          <p:nvPr/>
        </p:nvSpPr>
        <p:spPr>
          <a:xfrm>
            <a:off x="448949" y="5103750"/>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448949" y="572905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89845" y="4944637"/>
            <a:ext cx="6366261" cy="646331"/>
          </a:xfrm>
          <a:prstGeom prst="rect">
            <a:avLst/>
          </a:prstGeom>
          <a:noFill/>
        </p:spPr>
        <p:txBody>
          <a:bodyPr wrap="square" rtlCol="0">
            <a:spAutoFit/>
          </a:bodyPr>
          <a:lstStyle/>
          <a:p>
            <a:pPr lvl="0"/>
            <a:r>
              <a:rPr lang="en-US" dirty="0" smtClean="0">
                <a:solidFill>
                  <a:schemeClr val="accent3">
                    <a:lumMod val="50000"/>
                  </a:schemeClr>
                </a:solidFill>
              </a:rPr>
              <a:t>Moisturizes with a combination of emollients and herbal extracts for skin that looks and feels smoother and softer</a:t>
            </a:r>
            <a:endParaRPr lang="en-US" dirty="0">
              <a:solidFill>
                <a:schemeClr val="accent3">
                  <a:lumMod val="50000"/>
                </a:schemeClr>
              </a:solidFill>
            </a:endParaRPr>
          </a:p>
        </p:txBody>
      </p:sp>
      <p:sp>
        <p:nvSpPr>
          <p:cNvPr id="24" name="TextBox 23"/>
          <p:cNvSpPr txBox="1"/>
          <p:nvPr/>
        </p:nvSpPr>
        <p:spPr>
          <a:xfrm>
            <a:off x="789845" y="5623405"/>
            <a:ext cx="6917241" cy="369332"/>
          </a:xfrm>
          <a:prstGeom prst="rect">
            <a:avLst/>
          </a:prstGeom>
          <a:noFill/>
        </p:spPr>
        <p:txBody>
          <a:bodyPr wrap="square" rtlCol="0">
            <a:spAutoFit/>
          </a:bodyPr>
          <a:lstStyle/>
          <a:p>
            <a:pPr lvl="0"/>
            <a:r>
              <a:rPr lang="en-US" dirty="0" smtClean="0">
                <a:solidFill>
                  <a:schemeClr val="accent3">
                    <a:lumMod val="50000"/>
                  </a:schemeClr>
                </a:solidFill>
              </a:rPr>
              <a:t>Supports normal skin barrier functions to help keep the skin hydrated</a:t>
            </a:r>
            <a:endParaRPr lang="en-US" dirty="0">
              <a:solidFill>
                <a:schemeClr val="accent3">
                  <a:lumMod val="50000"/>
                </a:schemeClr>
              </a:solidFill>
            </a:endParaRPr>
          </a:p>
        </p:txBody>
      </p:sp>
      <p:sp>
        <p:nvSpPr>
          <p:cNvPr id="25" name="Oval 24"/>
          <p:cNvSpPr/>
          <p:nvPr/>
        </p:nvSpPr>
        <p:spPr>
          <a:xfrm>
            <a:off x="418688" y="307402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6" name="Oval 25"/>
          <p:cNvSpPr/>
          <p:nvPr/>
        </p:nvSpPr>
        <p:spPr>
          <a:xfrm>
            <a:off x="418688" y="253959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7" name="TextBox 26"/>
          <p:cNvSpPr txBox="1"/>
          <p:nvPr/>
        </p:nvSpPr>
        <p:spPr>
          <a:xfrm>
            <a:off x="795676" y="2328728"/>
            <a:ext cx="5808321" cy="707886"/>
          </a:xfrm>
          <a:prstGeom prst="rect">
            <a:avLst/>
          </a:prstGeom>
          <a:noFill/>
        </p:spPr>
        <p:txBody>
          <a:bodyPr wrap="square" rtlCol="0">
            <a:spAutoFit/>
          </a:bodyPr>
          <a:lstStyle/>
          <a:p>
            <a:r>
              <a:rPr lang="zh-TW" altLang="en-US" sz="2000" dirty="0" smtClean="0">
                <a:solidFill>
                  <a:srgbClr val="9BBB59">
                    <a:lumMod val="50000"/>
                  </a:srgbClr>
                </a:solidFill>
                <a:latin typeface="華康儷中黑" pitchFamily="49" charset="-120"/>
                <a:ea typeface="華康儷中黑" pitchFamily="49" charset="-120"/>
              </a:rPr>
              <a:t>內含多種潤膚成份與草本植物萃取物，能為肌膚保濕，讓肌膚外表與觸感更細滑柔嫩</a:t>
            </a:r>
            <a:endParaRPr lang="en-US" sz="2000" dirty="0">
              <a:solidFill>
                <a:srgbClr val="9BBB59">
                  <a:lumMod val="50000"/>
                </a:srgbClr>
              </a:solidFill>
              <a:latin typeface="華康儷中黑" pitchFamily="49" charset="-120"/>
              <a:ea typeface="華康儷中黑" pitchFamily="49" charset="-120"/>
            </a:endParaRPr>
          </a:p>
        </p:txBody>
      </p:sp>
      <p:sp>
        <p:nvSpPr>
          <p:cNvPr id="28" name="TextBox 27"/>
          <p:cNvSpPr txBox="1"/>
          <p:nvPr/>
        </p:nvSpPr>
        <p:spPr>
          <a:xfrm>
            <a:off x="795677" y="3003375"/>
            <a:ext cx="4879473" cy="400110"/>
          </a:xfrm>
          <a:prstGeom prst="rect">
            <a:avLst/>
          </a:prstGeom>
          <a:noFill/>
        </p:spPr>
        <p:txBody>
          <a:bodyPr wrap="square" rtlCol="0">
            <a:spAutoFit/>
          </a:bodyPr>
          <a:lstStyle/>
          <a:p>
            <a:r>
              <a:rPr lang="zh-TW" altLang="en-US" sz="2000" dirty="0" smtClean="0">
                <a:solidFill>
                  <a:srgbClr val="9BBB59">
                    <a:lumMod val="50000"/>
                  </a:srgbClr>
                </a:solidFill>
                <a:latin typeface="華康儷中黑" pitchFamily="49" charset="-120"/>
                <a:ea typeface="華康儷中黑" pitchFamily="49" charset="-120"/>
              </a:rPr>
              <a:t>支援肌膚的正常防護功能，幫助肌膚保濕</a:t>
            </a:r>
            <a:endParaRPr lang="en-US" altLang="en-US" sz="2000" dirty="0">
              <a:solidFill>
                <a:srgbClr val="9BBB59">
                  <a:lumMod val="50000"/>
                </a:srgbClr>
              </a:solidFill>
              <a:latin typeface="華康儷中黑" pitchFamily="49" charset="-120"/>
              <a:ea typeface="華康儷中黑" pitchFamily="49" charset="-120"/>
            </a:endParaRPr>
          </a:p>
        </p:txBody>
      </p:sp>
      <p:sp>
        <p:nvSpPr>
          <p:cNvPr id="29" name="TextBox 28"/>
          <p:cNvSpPr txBox="1"/>
          <p:nvPr/>
        </p:nvSpPr>
        <p:spPr>
          <a:xfrm>
            <a:off x="324072" y="3790664"/>
            <a:ext cx="6832034" cy="1200329"/>
          </a:xfrm>
          <a:prstGeom prst="rect">
            <a:avLst/>
          </a:prstGeom>
          <a:noFill/>
        </p:spPr>
        <p:txBody>
          <a:bodyPr wrap="square" rtlCol="0">
            <a:spAutoFit/>
          </a:bodyPr>
          <a:lstStyle/>
          <a:p>
            <a:r>
              <a:rPr lang="en-US" dirty="0" smtClean="0">
                <a:solidFill>
                  <a:schemeClr val="accent4">
                    <a:lumMod val="50000"/>
                  </a:schemeClr>
                </a:solidFill>
              </a:rPr>
              <a:t>DNA Miracles Natural Hydrating Baby Lotion is a natural, non-toxic body lotion specially formulated for your baby's face and body. Gentle on baby's sensitive skin and suitable for newborn use; this lotion helps moisturize and soothe your baby's skin.</a:t>
            </a:r>
            <a:endParaRPr lang="en-US" dirty="0">
              <a:solidFill>
                <a:schemeClr val="accent4">
                  <a:lumMod val="50000"/>
                </a:schemeClr>
              </a:solidFill>
            </a:endParaRPr>
          </a:p>
        </p:txBody>
      </p:sp>
      <p:sp>
        <p:nvSpPr>
          <p:cNvPr id="30" name="Oval 29"/>
          <p:cNvSpPr/>
          <p:nvPr/>
        </p:nvSpPr>
        <p:spPr>
          <a:xfrm>
            <a:off x="420368" y="347762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1" name="TextBox 30"/>
          <p:cNvSpPr txBox="1"/>
          <p:nvPr/>
        </p:nvSpPr>
        <p:spPr>
          <a:xfrm>
            <a:off x="797357" y="3386879"/>
            <a:ext cx="4879473" cy="400110"/>
          </a:xfrm>
          <a:prstGeom prst="rect">
            <a:avLst/>
          </a:prstGeom>
          <a:noFill/>
        </p:spPr>
        <p:txBody>
          <a:bodyPr wrap="square" rtlCol="0">
            <a:spAutoFit/>
          </a:bodyPr>
          <a:lstStyle/>
          <a:p>
            <a:r>
              <a:rPr lang="zh-TW" altLang="en-US" sz="2000" dirty="0" smtClean="0">
                <a:solidFill>
                  <a:srgbClr val="9BBB59">
                    <a:lumMod val="50000"/>
                  </a:srgbClr>
                </a:solidFill>
                <a:latin typeface="華康儷中黑" pitchFamily="49" charset="-120"/>
                <a:ea typeface="華康儷中黑" pitchFamily="49" charset="-120"/>
              </a:rPr>
              <a:t>有助紓緩肌膚輕微刺激</a:t>
            </a:r>
            <a:endParaRPr lang="en-US" altLang="en-US" sz="2000" dirty="0">
              <a:solidFill>
                <a:srgbClr val="9BBB59">
                  <a:lumMod val="50000"/>
                </a:srgbClr>
              </a:solidFill>
              <a:latin typeface="華康儷中黑" pitchFamily="49" charset="-120"/>
              <a:ea typeface="華康儷中黑" pitchFamily="49" charset="-120"/>
            </a:endParaRPr>
          </a:p>
        </p:txBody>
      </p:sp>
      <p:sp>
        <p:nvSpPr>
          <p:cNvPr id="32" name="Oval 31"/>
          <p:cNvSpPr/>
          <p:nvPr/>
        </p:nvSpPr>
        <p:spPr>
          <a:xfrm>
            <a:off x="450629" y="6102508"/>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791525" y="5996861"/>
            <a:ext cx="6917241" cy="369332"/>
          </a:xfrm>
          <a:prstGeom prst="rect">
            <a:avLst/>
          </a:prstGeom>
          <a:noFill/>
        </p:spPr>
        <p:txBody>
          <a:bodyPr wrap="square" rtlCol="0">
            <a:spAutoFit/>
          </a:bodyPr>
          <a:lstStyle/>
          <a:p>
            <a:pPr lvl="0"/>
            <a:r>
              <a:rPr lang="en-US" dirty="0" smtClean="0">
                <a:solidFill>
                  <a:schemeClr val="accent3">
                    <a:lumMod val="50000"/>
                  </a:schemeClr>
                </a:solidFill>
              </a:rPr>
              <a:t>Helps soothe minor skin irritations</a:t>
            </a:r>
            <a:endParaRPr lang="en-US" dirty="0">
              <a:solidFill>
                <a:schemeClr val="accent3">
                  <a:lumMod val="50000"/>
                </a:schemeClr>
              </a:solidFill>
            </a:endParaRPr>
          </a:p>
        </p:txBody>
      </p:sp>
    </p:spTree>
    <p:extLst>
      <p:ext uri="{BB962C8B-B14F-4D97-AF65-F5344CB8AC3E}">
        <p14:creationId xmlns="" xmlns:p14="http://schemas.microsoft.com/office/powerpoint/2010/main" val="2714321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15" name="Oval 14"/>
          <p:cNvSpPr/>
          <p:nvPr/>
        </p:nvSpPr>
        <p:spPr>
          <a:xfrm>
            <a:off x="448949" y="4119046"/>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48949" y="4533340"/>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89845" y="3959933"/>
            <a:ext cx="5942551" cy="430887"/>
          </a:xfrm>
          <a:prstGeom prst="rect">
            <a:avLst/>
          </a:prstGeom>
          <a:noFill/>
        </p:spPr>
        <p:txBody>
          <a:bodyPr wrap="square" rtlCol="0">
            <a:spAutoFit/>
          </a:bodyPr>
          <a:lstStyle/>
          <a:p>
            <a:r>
              <a:rPr lang="en-US" sz="2200" dirty="0" smtClean="0">
                <a:solidFill>
                  <a:schemeClr val="accent3">
                    <a:lumMod val="50000"/>
                  </a:schemeClr>
                </a:solidFill>
              </a:rPr>
              <a:t>Glycerin </a:t>
            </a:r>
            <a:endParaRPr lang="en-US" sz="2200" dirty="0">
              <a:solidFill>
                <a:schemeClr val="accent3">
                  <a:lumMod val="50000"/>
                </a:schemeClr>
              </a:solidFill>
            </a:endParaRPr>
          </a:p>
        </p:txBody>
      </p:sp>
      <p:sp>
        <p:nvSpPr>
          <p:cNvPr id="22" name="TextBox 21"/>
          <p:cNvSpPr txBox="1"/>
          <p:nvPr/>
        </p:nvSpPr>
        <p:spPr>
          <a:xfrm>
            <a:off x="789845" y="4367405"/>
            <a:ext cx="6366261" cy="769441"/>
          </a:xfrm>
          <a:prstGeom prst="rect">
            <a:avLst/>
          </a:prstGeom>
          <a:noFill/>
        </p:spPr>
        <p:txBody>
          <a:bodyPr wrap="square" rtlCol="0">
            <a:spAutoFit/>
          </a:bodyPr>
          <a:lstStyle/>
          <a:p>
            <a:r>
              <a:rPr lang="en-US" sz="2200" dirty="0" err="1" smtClean="0">
                <a:solidFill>
                  <a:schemeClr val="accent3">
                    <a:lumMod val="50000"/>
                  </a:schemeClr>
                </a:solidFill>
              </a:rPr>
              <a:t>Epilobium</a:t>
            </a:r>
            <a:r>
              <a:rPr lang="en-US" sz="2200" dirty="0" smtClean="0">
                <a:solidFill>
                  <a:schemeClr val="accent3">
                    <a:lumMod val="50000"/>
                  </a:schemeClr>
                </a:solidFill>
              </a:rPr>
              <a:t> </a:t>
            </a:r>
            <a:r>
              <a:rPr lang="en-US" sz="2200" dirty="0" err="1" smtClean="0">
                <a:solidFill>
                  <a:schemeClr val="accent3">
                    <a:lumMod val="50000"/>
                  </a:schemeClr>
                </a:solidFill>
              </a:rPr>
              <a:t>angustifolium</a:t>
            </a:r>
            <a:r>
              <a:rPr lang="en-US" sz="2200" dirty="0" smtClean="0">
                <a:solidFill>
                  <a:schemeClr val="accent3">
                    <a:lumMod val="50000"/>
                  </a:schemeClr>
                </a:solidFill>
              </a:rPr>
              <a:t> (</a:t>
            </a:r>
            <a:r>
              <a:rPr lang="en-US" sz="2200" dirty="0" err="1" smtClean="0">
                <a:solidFill>
                  <a:schemeClr val="accent3">
                    <a:lumMod val="50000"/>
                  </a:schemeClr>
                </a:solidFill>
              </a:rPr>
              <a:t>Willowherb</a:t>
            </a:r>
            <a:r>
              <a:rPr lang="en-US" sz="2200" dirty="0" smtClean="0">
                <a:solidFill>
                  <a:schemeClr val="accent3">
                    <a:lumMod val="50000"/>
                  </a:schemeClr>
                </a:solidFill>
              </a:rPr>
              <a:t>) Flower / Leaf / Stem Extract </a:t>
            </a:r>
            <a:endParaRPr lang="en-US" sz="2200" dirty="0">
              <a:solidFill>
                <a:schemeClr val="accent3">
                  <a:lumMod val="50000"/>
                </a:schemeClr>
              </a:solidFill>
            </a:endParaRPr>
          </a:p>
        </p:txBody>
      </p:sp>
      <p:sp>
        <p:nvSpPr>
          <p:cNvPr id="17" name="Oval 16"/>
          <p:cNvSpPr/>
          <p:nvPr/>
        </p:nvSpPr>
        <p:spPr>
          <a:xfrm>
            <a:off x="428736" y="2451049"/>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19" name="Oval 18"/>
          <p:cNvSpPr/>
          <p:nvPr/>
        </p:nvSpPr>
        <p:spPr>
          <a:xfrm>
            <a:off x="418688" y="1675467"/>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1" name="TextBox 20"/>
          <p:cNvSpPr txBox="1"/>
          <p:nvPr/>
        </p:nvSpPr>
        <p:spPr>
          <a:xfrm>
            <a:off x="795676" y="1534936"/>
            <a:ext cx="5808321" cy="430887"/>
          </a:xfrm>
          <a:prstGeom prst="rect">
            <a:avLst/>
          </a:prstGeom>
          <a:noFill/>
        </p:spPr>
        <p:txBody>
          <a:bodyPr wrap="square" rtlCol="0">
            <a:spAutoFit/>
          </a:bodyPr>
          <a:lstStyle/>
          <a:p>
            <a:r>
              <a:rPr lang="zh-TW" altLang="en-US" sz="2200" dirty="0" smtClean="0">
                <a:solidFill>
                  <a:schemeClr val="accent3">
                    <a:lumMod val="50000"/>
                  </a:schemeClr>
                </a:solidFill>
                <a:latin typeface="華康儷中黑" pitchFamily="49" charset="-120"/>
                <a:ea typeface="華康儷中黑" pitchFamily="49" charset="-120"/>
              </a:rPr>
              <a:t>甘油 </a:t>
            </a:r>
            <a:endParaRPr lang="en-US" sz="2200" dirty="0">
              <a:solidFill>
                <a:schemeClr val="accent3">
                  <a:lumMod val="50000"/>
                </a:schemeClr>
              </a:solidFill>
              <a:latin typeface="華康儷中黑" pitchFamily="49" charset="-120"/>
              <a:ea typeface="華康儷中黑" pitchFamily="49" charset="-120"/>
            </a:endParaRPr>
          </a:p>
        </p:txBody>
      </p:sp>
      <p:sp>
        <p:nvSpPr>
          <p:cNvPr id="26" name="TextBox 25"/>
          <p:cNvSpPr txBox="1"/>
          <p:nvPr/>
        </p:nvSpPr>
        <p:spPr>
          <a:xfrm>
            <a:off x="795677" y="2320111"/>
            <a:ext cx="4879473" cy="430887"/>
          </a:xfrm>
          <a:prstGeom prst="rect">
            <a:avLst/>
          </a:prstGeom>
          <a:noFill/>
        </p:spPr>
        <p:txBody>
          <a:bodyPr wrap="square" rtlCol="0">
            <a:spAutoFit/>
          </a:bodyPr>
          <a:lstStyle/>
          <a:p>
            <a:r>
              <a:rPr lang="zh-TW" altLang="en-US" sz="2200" dirty="0" smtClean="0">
                <a:solidFill>
                  <a:srgbClr val="9BBB59">
                    <a:lumMod val="50000"/>
                  </a:srgbClr>
                </a:solidFill>
                <a:latin typeface="華康儷中黑" pitchFamily="49" charset="-120"/>
                <a:ea typeface="華康儷中黑" pitchFamily="49" charset="-120"/>
              </a:rPr>
              <a:t>泛醇</a:t>
            </a:r>
            <a:endParaRPr lang="en-US" sz="2200" dirty="0">
              <a:solidFill>
                <a:srgbClr val="9BBB59">
                  <a:lumMod val="50000"/>
                </a:srgbClr>
              </a:solidFill>
              <a:latin typeface="華康儷中黑" pitchFamily="49" charset="-120"/>
              <a:ea typeface="華康儷中黑" pitchFamily="49" charset="-120"/>
            </a:endParaRPr>
          </a:p>
        </p:txBody>
      </p:sp>
      <p:sp>
        <p:nvSpPr>
          <p:cNvPr id="27" name="TextBox 26"/>
          <p:cNvSpPr txBox="1"/>
          <p:nvPr/>
        </p:nvSpPr>
        <p:spPr>
          <a:xfrm>
            <a:off x="312344" y="1136312"/>
            <a:ext cx="6832034" cy="461665"/>
          </a:xfrm>
          <a:prstGeom prst="rect">
            <a:avLst/>
          </a:prstGeom>
          <a:noFill/>
        </p:spPr>
        <p:txBody>
          <a:bodyPr wrap="square" rtlCol="0">
            <a:spAutoFit/>
          </a:bodyPr>
          <a:lstStyle/>
          <a:p>
            <a:r>
              <a:rPr lang="zh-TW" altLang="en-US" sz="2400" b="1" dirty="0" smtClean="0">
                <a:solidFill>
                  <a:srgbClr val="8064A2">
                    <a:lumMod val="75000"/>
                  </a:srgbClr>
                </a:solidFill>
                <a:ea typeface="華康儷中黑" pitchFamily="49" charset="-120"/>
              </a:rPr>
              <a:t>主要成份：</a:t>
            </a:r>
            <a:endParaRPr lang="en-US" sz="2400" b="1" dirty="0">
              <a:solidFill>
                <a:srgbClr val="8064A2">
                  <a:lumMod val="75000"/>
                </a:srgbClr>
              </a:solidFill>
              <a:ea typeface="華康儷中黑" pitchFamily="49" charset="-120"/>
            </a:endParaRPr>
          </a:p>
        </p:txBody>
      </p:sp>
      <p:sp>
        <p:nvSpPr>
          <p:cNvPr id="29" name="TextBox 28"/>
          <p:cNvSpPr txBox="1"/>
          <p:nvPr/>
        </p:nvSpPr>
        <p:spPr>
          <a:xfrm>
            <a:off x="334120" y="3609800"/>
            <a:ext cx="6832034" cy="461665"/>
          </a:xfrm>
          <a:prstGeom prst="rect">
            <a:avLst/>
          </a:prstGeom>
          <a:noFill/>
        </p:spPr>
        <p:txBody>
          <a:bodyPr wrap="square" rtlCol="0">
            <a:spAutoFit/>
          </a:bodyPr>
          <a:lstStyle/>
          <a:p>
            <a:r>
              <a:rPr lang="en-US" sz="2400" b="1" dirty="0" smtClean="0">
                <a:solidFill>
                  <a:srgbClr val="8064A2">
                    <a:lumMod val="50000"/>
                  </a:srgbClr>
                </a:solidFill>
              </a:rPr>
              <a:t>Key Ingredients:</a:t>
            </a:r>
            <a:endParaRPr lang="en-US" sz="2400" b="1" dirty="0">
              <a:solidFill>
                <a:srgbClr val="8064A2">
                  <a:lumMod val="50000"/>
                </a:srgbClr>
              </a:solidFill>
            </a:endParaRPr>
          </a:p>
        </p:txBody>
      </p:sp>
      <p:pic>
        <p:nvPicPr>
          <p:cNvPr id="18" name="Picture 17" descr="baby_Lotion.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6288233" y="1036765"/>
            <a:ext cx="3006667" cy="4800000"/>
          </a:xfrm>
          <a:prstGeom prst="rect">
            <a:avLst/>
          </a:prstGeom>
        </p:spPr>
      </p:pic>
      <p:sp>
        <p:nvSpPr>
          <p:cNvPr id="23" name="TextBox 22"/>
          <p:cNvSpPr txBox="1"/>
          <p:nvPr/>
        </p:nvSpPr>
        <p:spPr>
          <a:xfrm>
            <a:off x="280520" y="138168"/>
            <a:ext cx="8381999" cy="1046440"/>
          </a:xfrm>
          <a:prstGeom prst="rect">
            <a:avLst/>
          </a:prstGeom>
          <a:noFill/>
        </p:spPr>
        <p:txBody>
          <a:bodyPr wrap="square" rtlCol="0">
            <a:spAutoFit/>
          </a:bodyPr>
          <a:lstStyle/>
          <a:p>
            <a:pPr defTabSz="914400"/>
            <a:r>
              <a:rPr lang="en-US" sz="3200" dirty="0" err="1" smtClean="0">
                <a:solidFill>
                  <a:srgbClr val="8064A2">
                    <a:lumMod val="75000"/>
                  </a:srgbClr>
                </a:solidFill>
                <a:ea typeface="華康儷中黑" pitchFamily="49" charset="-120"/>
              </a:rPr>
              <a:t>奇妙</a:t>
            </a:r>
            <a:r>
              <a:rPr lang="zh-TW" altLang="en-US" sz="3200" dirty="0" smtClean="0">
                <a:solidFill>
                  <a:srgbClr val="8064A2">
                    <a:lumMod val="75000"/>
                  </a:srgbClr>
                </a:solidFill>
                <a:ea typeface="華康儷中黑" pitchFamily="49" charset="-120"/>
              </a:rPr>
              <a:t>嬰兒</a:t>
            </a:r>
            <a:r>
              <a:rPr lang="en-US" sz="3200" dirty="0" err="1" smtClean="0">
                <a:solidFill>
                  <a:srgbClr val="8064A2">
                    <a:lumMod val="75000"/>
                  </a:srgbClr>
                </a:solidFill>
                <a:ea typeface="華康儷中黑" pitchFamily="49" charset="-120"/>
              </a:rPr>
              <a:t>天然潤膚乳液</a:t>
            </a:r>
            <a:endParaRPr lang="en-US"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DNA Miracles Natural Hydrating Baby Lotion </a:t>
            </a:r>
          </a:p>
        </p:txBody>
      </p:sp>
      <p:sp>
        <p:nvSpPr>
          <p:cNvPr id="24" name="Rectangle 23"/>
          <p:cNvSpPr/>
          <p:nvPr/>
        </p:nvSpPr>
        <p:spPr>
          <a:xfrm>
            <a:off x="334211" y="6355568"/>
            <a:ext cx="4847389" cy="400110"/>
          </a:xfrm>
          <a:prstGeom prst="rect">
            <a:avLst/>
          </a:prstGeom>
        </p:spPr>
        <p:txBody>
          <a:bodyPr wrap="square">
            <a:spAutoFit/>
          </a:bodyPr>
          <a:lstStyle/>
          <a:p>
            <a:pPr algn="ctr"/>
            <a:r>
              <a:rPr lang="en-US" sz="2000" b="1" dirty="0" smtClean="0">
                <a:solidFill>
                  <a:srgbClr val="558ED5"/>
                </a:solidFill>
              </a:rPr>
              <a:t>HK6930 | DC $81.00</a:t>
            </a:r>
            <a:r>
              <a:rPr lang="en-US" sz="2000" b="1" dirty="0">
                <a:solidFill>
                  <a:srgbClr val="558ED5"/>
                </a:solidFill>
              </a:rPr>
              <a:t> </a:t>
            </a:r>
            <a:r>
              <a:rPr lang="en-US" sz="2000" b="1" dirty="0" smtClean="0">
                <a:solidFill>
                  <a:srgbClr val="558ED5"/>
                </a:solidFill>
              </a:rPr>
              <a:t>|</a:t>
            </a:r>
            <a:r>
              <a:rPr lang="en-US" sz="2000" b="1" dirty="0">
                <a:solidFill>
                  <a:srgbClr val="558ED5"/>
                </a:solidFill>
              </a:rPr>
              <a:t> SR </a:t>
            </a:r>
            <a:r>
              <a:rPr lang="en-US" sz="2000" b="1" dirty="0" smtClean="0">
                <a:solidFill>
                  <a:srgbClr val="558ED5"/>
                </a:solidFill>
              </a:rPr>
              <a:t>$113.00</a:t>
            </a:r>
            <a:r>
              <a:rPr lang="en-US" sz="2000" b="1" dirty="0">
                <a:solidFill>
                  <a:srgbClr val="558ED5"/>
                </a:solidFill>
              </a:rPr>
              <a:t> </a:t>
            </a:r>
            <a:r>
              <a:rPr lang="en-US" sz="2000" b="1" dirty="0" smtClean="0">
                <a:solidFill>
                  <a:srgbClr val="558ED5"/>
                </a:solidFill>
              </a:rPr>
              <a:t>|</a:t>
            </a:r>
            <a:r>
              <a:rPr lang="en-US" sz="2000" b="1" dirty="0">
                <a:solidFill>
                  <a:srgbClr val="558ED5"/>
                </a:solidFill>
              </a:rPr>
              <a:t> BV 5.5</a:t>
            </a:r>
          </a:p>
        </p:txBody>
      </p:sp>
      <p:sp>
        <p:nvSpPr>
          <p:cNvPr id="25" name="Oval 24"/>
          <p:cNvSpPr/>
          <p:nvPr/>
        </p:nvSpPr>
        <p:spPr>
          <a:xfrm>
            <a:off x="450629" y="5147948"/>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791525" y="5042301"/>
            <a:ext cx="6366261" cy="430887"/>
          </a:xfrm>
          <a:prstGeom prst="rect">
            <a:avLst/>
          </a:prstGeom>
          <a:noFill/>
        </p:spPr>
        <p:txBody>
          <a:bodyPr wrap="square" rtlCol="0">
            <a:spAutoFit/>
          </a:bodyPr>
          <a:lstStyle/>
          <a:p>
            <a:r>
              <a:rPr lang="en-US" sz="2200" dirty="0" err="1" smtClean="0">
                <a:solidFill>
                  <a:schemeClr val="accent3">
                    <a:lumMod val="50000"/>
                  </a:schemeClr>
                </a:solidFill>
              </a:rPr>
              <a:t>Panthenol</a:t>
            </a:r>
            <a:r>
              <a:rPr lang="en-US" sz="2200" dirty="0" smtClean="0">
                <a:solidFill>
                  <a:schemeClr val="accent3">
                    <a:lumMod val="50000"/>
                  </a:schemeClr>
                </a:solidFill>
              </a:rPr>
              <a:t> </a:t>
            </a:r>
            <a:endParaRPr lang="en-US" sz="2200" dirty="0">
              <a:solidFill>
                <a:schemeClr val="accent3">
                  <a:lumMod val="50000"/>
                </a:schemeClr>
              </a:solidFill>
            </a:endParaRPr>
          </a:p>
        </p:txBody>
      </p:sp>
      <p:sp>
        <p:nvSpPr>
          <p:cNvPr id="31" name="Oval 30"/>
          <p:cNvSpPr/>
          <p:nvPr/>
        </p:nvSpPr>
        <p:spPr>
          <a:xfrm>
            <a:off x="452309" y="553145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93205" y="5425805"/>
            <a:ext cx="6366261" cy="430887"/>
          </a:xfrm>
          <a:prstGeom prst="rect">
            <a:avLst/>
          </a:prstGeom>
          <a:noFill/>
        </p:spPr>
        <p:txBody>
          <a:bodyPr wrap="square" rtlCol="0">
            <a:spAutoFit/>
          </a:bodyPr>
          <a:lstStyle/>
          <a:p>
            <a:r>
              <a:rPr lang="en-US" sz="2200" i="1" dirty="0" smtClean="0">
                <a:solidFill>
                  <a:schemeClr val="accent3">
                    <a:lumMod val="50000"/>
                  </a:schemeClr>
                </a:solidFill>
              </a:rPr>
              <a:t>Aloe </a:t>
            </a:r>
            <a:r>
              <a:rPr lang="en-US" sz="2200" i="1" dirty="0" err="1" smtClean="0">
                <a:solidFill>
                  <a:schemeClr val="accent3">
                    <a:lumMod val="50000"/>
                  </a:schemeClr>
                </a:solidFill>
              </a:rPr>
              <a:t>barbadensis</a:t>
            </a:r>
            <a:r>
              <a:rPr lang="en-US" sz="2200" dirty="0" smtClean="0">
                <a:solidFill>
                  <a:schemeClr val="accent3">
                    <a:lumMod val="50000"/>
                  </a:schemeClr>
                </a:solidFill>
              </a:rPr>
              <a:t> (Aloe Vera) Leaf Juice  </a:t>
            </a:r>
            <a:endParaRPr lang="en-US" sz="2200" dirty="0">
              <a:solidFill>
                <a:schemeClr val="accent3">
                  <a:lumMod val="50000"/>
                </a:schemeClr>
              </a:solidFill>
            </a:endParaRPr>
          </a:p>
        </p:txBody>
      </p:sp>
      <p:sp>
        <p:nvSpPr>
          <p:cNvPr id="33" name="Oval 32"/>
          <p:cNvSpPr/>
          <p:nvPr/>
        </p:nvSpPr>
        <p:spPr>
          <a:xfrm>
            <a:off x="453989" y="5925004"/>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794885" y="5819357"/>
            <a:ext cx="6366261" cy="430887"/>
          </a:xfrm>
          <a:prstGeom prst="rect">
            <a:avLst/>
          </a:prstGeom>
          <a:noFill/>
        </p:spPr>
        <p:txBody>
          <a:bodyPr wrap="square" rtlCol="0">
            <a:spAutoFit/>
          </a:bodyPr>
          <a:lstStyle/>
          <a:p>
            <a:r>
              <a:rPr lang="en-US" sz="2200" dirty="0" smtClean="0">
                <a:solidFill>
                  <a:schemeClr val="accent3">
                    <a:lumMod val="50000"/>
                  </a:schemeClr>
                </a:solidFill>
              </a:rPr>
              <a:t>Sodium </a:t>
            </a:r>
            <a:r>
              <a:rPr lang="en-US" sz="2200" dirty="0" err="1" smtClean="0">
                <a:solidFill>
                  <a:schemeClr val="accent3">
                    <a:lumMod val="50000"/>
                  </a:schemeClr>
                </a:solidFill>
              </a:rPr>
              <a:t>Hyaluronate</a:t>
            </a:r>
            <a:r>
              <a:rPr lang="en-US" sz="2200" dirty="0" smtClean="0">
                <a:solidFill>
                  <a:schemeClr val="accent3">
                    <a:lumMod val="50000"/>
                  </a:schemeClr>
                </a:solidFill>
              </a:rPr>
              <a:t> </a:t>
            </a:r>
            <a:endParaRPr lang="en-US" sz="2200" dirty="0">
              <a:solidFill>
                <a:schemeClr val="accent3">
                  <a:lumMod val="50000"/>
                </a:schemeClr>
              </a:solidFill>
            </a:endParaRPr>
          </a:p>
        </p:txBody>
      </p:sp>
      <p:sp>
        <p:nvSpPr>
          <p:cNvPr id="35" name="Oval 34"/>
          <p:cNvSpPr/>
          <p:nvPr/>
        </p:nvSpPr>
        <p:spPr>
          <a:xfrm>
            <a:off x="420368" y="203887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6" name="TextBox 35"/>
          <p:cNvSpPr txBox="1"/>
          <p:nvPr/>
        </p:nvSpPr>
        <p:spPr>
          <a:xfrm>
            <a:off x="797356" y="1918440"/>
            <a:ext cx="5808321" cy="430887"/>
          </a:xfrm>
          <a:prstGeom prst="rect">
            <a:avLst/>
          </a:prstGeom>
          <a:noFill/>
        </p:spPr>
        <p:txBody>
          <a:bodyPr wrap="square" rtlCol="0">
            <a:spAutoFit/>
          </a:bodyPr>
          <a:lstStyle/>
          <a:p>
            <a:r>
              <a:rPr lang="zh-TW" altLang="en-US" sz="2200" dirty="0" smtClean="0">
                <a:solidFill>
                  <a:schemeClr val="accent3">
                    <a:lumMod val="50000"/>
                  </a:schemeClr>
                </a:solidFill>
                <a:latin typeface="華康儷中黑" pitchFamily="49" charset="-120"/>
                <a:ea typeface="華康儷中黑" pitchFamily="49" charset="-120"/>
              </a:rPr>
              <a:t>柳草花／葉／莖萃取物</a:t>
            </a:r>
            <a:endParaRPr lang="en-US" sz="2200" dirty="0" smtClean="0">
              <a:solidFill>
                <a:schemeClr val="accent3">
                  <a:lumMod val="50000"/>
                </a:schemeClr>
              </a:solidFill>
              <a:latin typeface="華康儷中黑" pitchFamily="49" charset="-120"/>
              <a:ea typeface="華康儷中黑" pitchFamily="49" charset="-120"/>
            </a:endParaRPr>
          </a:p>
        </p:txBody>
      </p:sp>
      <p:sp>
        <p:nvSpPr>
          <p:cNvPr id="37" name="Oval 36"/>
          <p:cNvSpPr/>
          <p:nvPr/>
        </p:nvSpPr>
        <p:spPr>
          <a:xfrm>
            <a:off x="440464" y="3256569"/>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8" name="TextBox 37"/>
          <p:cNvSpPr txBox="1"/>
          <p:nvPr/>
        </p:nvSpPr>
        <p:spPr>
          <a:xfrm>
            <a:off x="807405" y="3115583"/>
            <a:ext cx="4879473" cy="430887"/>
          </a:xfrm>
          <a:prstGeom prst="rect">
            <a:avLst/>
          </a:prstGeom>
          <a:noFill/>
        </p:spPr>
        <p:txBody>
          <a:bodyPr wrap="square" rtlCol="0">
            <a:spAutoFit/>
          </a:bodyPr>
          <a:lstStyle/>
          <a:p>
            <a:r>
              <a:rPr lang="en-US" sz="2200" dirty="0" err="1" smtClean="0">
                <a:solidFill>
                  <a:schemeClr val="accent3">
                    <a:lumMod val="50000"/>
                  </a:schemeClr>
                </a:solidFill>
                <a:latin typeface="華康儷中黑" pitchFamily="49" charset="-120"/>
                <a:ea typeface="華康儷中黑" pitchFamily="49" charset="-120"/>
              </a:rPr>
              <a:t>玻尿酸鈉</a:t>
            </a:r>
            <a:r>
              <a:rPr lang="en-US" sz="2200" dirty="0" smtClean="0">
                <a:solidFill>
                  <a:schemeClr val="accent3">
                    <a:lumMod val="50000"/>
                  </a:schemeClr>
                </a:solidFill>
                <a:latin typeface="華康儷中黑" pitchFamily="49" charset="-120"/>
                <a:ea typeface="華康儷中黑" pitchFamily="49" charset="-120"/>
              </a:rPr>
              <a:t> </a:t>
            </a:r>
            <a:endParaRPr lang="en-US" sz="2200" dirty="0">
              <a:solidFill>
                <a:schemeClr val="accent3">
                  <a:lumMod val="50000"/>
                </a:schemeClr>
              </a:solidFill>
              <a:latin typeface="華康儷中黑" pitchFamily="49" charset="-120"/>
              <a:ea typeface="華康儷中黑" pitchFamily="49" charset="-120"/>
            </a:endParaRPr>
          </a:p>
        </p:txBody>
      </p:sp>
      <p:sp>
        <p:nvSpPr>
          <p:cNvPr id="39" name="Oval 38"/>
          <p:cNvSpPr/>
          <p:nvPr/>
        </p:nvSpPr>
        <p:spPr>
          <a:xfrm>
            <a:off x="432096" y="2856329"/>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40" name="TextBox 39"/>
          <p:cNvSpPr txBox="1"/>
          <p:nvPr/>
        </p:nvSpPr>
        <p:spPr>
          <a:xfrm>
            <a:off x="799037" y="2715343"/>
            <a:ext cx="4879473" cy="430887"/>
          </a:xfrm>
          <a:prstGeom prst="rect">
            <a:avLst/>
          </a:prstGeom>
          <a:noFill/>
        </p:spPr>
        <p:txBody>
          <a:bodyPr wrap="square" rtlCol="0">
            <a:spAutoFit/>
          </a:bodyPr>
          <a:lstStyle/>
          <a:p>
            <a:r>
              <a:rPr lang="zh-TW" altLang="en-US" sz="2200" dirty="0" smtClean="0">
                <a:solidFill>
                  <a:schemeClr val="accent3">
                    <a:lumMod val="50000"/>
                  </a:schemeClr>
                </a:solidFill>
                <a:latin typeface="華康儷中黑" pitchFamily="49" charset="-120"/>
                <a:ea typeface="華康儷中黑" pitchFamily="49" charset="-120"/>
              </a:rPr>
              <a:t>蘆薈葉汁</a:t>
            </a:r>
            <a:endParaRPr lang="en-US" sz="2200" dirty="0">
              <a:solidFill>
                <a:schemeClr val="accent3">
                  <a:lumMod val="50000"/>
                </a:schemeClr>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17" name="Picture 16" descr="baby_Lotion.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6288233" y="1036765"/>
            <a:ext cx="3006667" cy="4800000"/>
          </a:xfrm>
          <a:prstGeom prst="rect">
            <a:avLst/>
          </a:prstGeom>
        </p:spPr>
      </p:pic>
      <p:sp>
        <p:nvSpPr>
          <p:cNvPr id="18" name="TextBox 17"/>
          <p:cNvSpPr txBox="1"/>
          <p:nvPr/>
        </p:nvSpPr>
        <p:spPr>
          <a:xfrm>
            <a:off x="280520" y="138168"/>
            <a:ext cx="8381999" cy="1046440"/>
          </a:xfrm>
          <a:prstGeom prst="rect">
            <a:avLst/>
          </a:prstGeom>
          <a:noFill/>
        </p:spPr>
        <p:txBody>
          <a:bodyPr wrap="square" rtlCol="0">
            <a:spAutoFit/>
          </a:bodyPr>
          <a:lstStyle/>
          <a:p>
            <a:pPr defTabSz="914400"/>
            <a:r>
              <a:rPr lang="en-US" sz="3200" dirty="0" err="1" smtClean="0">
                <a:solidFill>
                  <a:srgbClr val="8064A2">
                    <a:lumMod val="75000"/>
                  </a:srgbClr>
                </a:solidFill>
                <a:ea typeface="華康儷中黑" pitchFamily="49" charset="-120"/>
              </a:rPr>
              <a:t>奇妙</a:t>
            </a:r>
            <a:r>
              <a:rPr lang="zh-TW" altLang="en-US" sz="3200" dirty="0" smtClean="0">
                <a:solidFill>
                  <a:srgbClr val="8064A2">
                    <a:lumMod val="75000"/>
                  </a:srgbClr>
                </a:solidFill>
                <a:ea typeface="華康儷中黑" pitchFamily="49" charset="-120"/>
              </a:rPr>
              <a:t>嬰兒</a:t>
            </a:r>
            <a:r>
              <a:rPr lang="en-US" sz="3200" dirty="0" err="1" smtClean="0">
                <a:solidFill>
                  <a:srgbClr val="8064A2">
                    <a:lumMod val="75000"/>
                  </a:srgbClr>
                </a:solidFill>
                <a:ea typeface="華康儷中黑" pitchFamily="49" charset="-120"/>
              </a:rPr>
              <a:t>天然潤膚乳液</a:t>
            </a:r>
            <a:endParaRPr lang="en-US" sz="3200" dirty="0" smtClean="0">
              <a:solidFill>
                <a:srgbClr val="8064A2">
                  <a:lumMod val="75000"/>
                </a:srgbClr>
              </a:solidFill>
              <a:ea typeface="華康儷中黑" pitchFamily="49" charset="-120"/>
            </a:endParaRPr>
          </a:p>
          <a:p>
            <a:pPr defTabSz="914400"/>
            <a:r>
              <a:rPr lang="en-US" sz="2800" dirty="0" smtClean="0">
                <a:solidFill>
                  <a:srgbClr val="8064A2">
                    <a:lumMod val="75000"/>
                  </a:srgbClr>
                </a:solidFill>
                <a:ea typeface="華康儷中黑" pitchFamily="49" charset="-120"/>
              </a:rPr>
              <a:t>DNA Miracles Natural Hydrating Baby Lotion </a:t>
            </a:r>
          </a:p>
        </p:txBody>
      </p:sp>
      <p:sp>
        <p:nvSpPr>
          <p:cNvPr id="19" name="Rectangle 18"/>
          <p:cNvSpPr/>
          <p:nvPr/>
        </p:nvSpPr>
        <p:spPr>
          <a:xfrm>
            <a:off x="334211" y="6355568"/>
            <a:ext cx="4847389" cy="400110"/>
          </a:xfrm>
          <a:prstGeom prst="rect">
            <a:avLst/>
          </a:prstGeom>
        </p:spPr>
        <p:txBody>
          <a:bodyPr wrap="square">
            <a:spAutoFit/>
          </a:bodyPr>
          <a:lstStyle/>
          <a:p>
            <a:pPr algn="ctr"/>
            <a:r>
              <a:rPr lang="en-US" sz="2000" b="1" dirty="0" smtClean="0">
                <a:solidFill>
                  <a:srgbClr val="558ED5"/>
                </a:solidFill>
              </a:rPr>
              <a:t>HK6930 | DC $81.00</a:t>
            </a:r>
            <a:r>
              <a:rPr lang="en-US" sz="2000" b="1" dirty="0">
                <a:solidFill>
                  <a:srgbClr val="558ED5"/>
                </a:solidFill>
              </a:rPr>
              <a:t> </a:t>
            </a:r>
            <a:r>
              <a:rPr lang="en-US" sz="2000" b="1" dirty="0" smtClean="0">
                <a:solidFill>
                  <a:srgbClr val="558ED5"/>
                </a:solidFill>
              </a:rPr>
              <a:t>|</a:t>
            </a:r>
            <a:r>
              <a:rPr lang="en-US" sz="2000" b="1" dirty="0">
                <a:solidFill>
                  <a:srgbClr val="558ED5"/>
                </a:solidFill>
              </a:rPr>
              <a:t> SR </a:t>
            </a:r>
            <a:r>
              <a:rPr lang="en-US" sz="2000" b="1" dirty="0" smtClean="0">
                <a:solidFill>
                  <a:srgbClr val="558ED5"/>
                </a:solidFill>
              </a:rPr>
              <a:t>$113.00</a:t>
            </a:r>
            <a:r>
              <a:rPr lang="en-US" sz="2000" b="1" dirty="0">
                <a:solidFill>
                  <a:srgbClr val="558ED5"/>
                </a:solidFill>
              </a:rPr>
              <a:t> </a:t>
            </a:r>
            <a:r>
              <a:rPr lang="en-US" sz="2000" b="1" dirty="0" smtClean="0">
                <a:solidFill>
                  <a:srgbClr val="558ED5"/>
                </a:solidFill>
              </a:rPr>
              <a:t>|</a:t>
            </a:r>
            <a:r>
              <a:rPr lang="en-US" sz="2000" b="1" dirty="0">
                <a:solidFill>
                  <a:srgbClr val="558ED5"/>
                </a:solidFill>
              </a:rPr>
              <a:t> BV 5.5</a:t>
            </a:r>
          </a:p>
        </p:txBody>
      </p:sp>
      <p:sp>
        <p:nvSpPr>
          <p:cNvPr id="21" name="Oval 20"/>
          <p:cNvSpPr/>
          <p:nvPr/>
        </p:nvSpPr>
        <p:spPr>
          <a:xfrm>
            <a:off x="448949" y="4460678"/>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448949" y="5166364"/>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789845" y="4301565"/>
            <a:ext cx="6366261" cy="707886"/>
          </a:xfrm>
          <a:prstGeom prst="rect">
            <a:avLst/>
          </a:prstGeom>
          <a:noFill/>
        </p:spPr>
        <p:txBody>
          <a:bodyPr wrap="square" rtlCol="0">
            <a:spAutoFit/>
          </a:bodyPr>
          <a:lstStyle/>
          <a:p>
            <a:r>
              <a:rPr lang="en-US" altLang="zh-TW" sz="2000" dirty="0" smtClean="0">
                <a:solidFill>
                  <a:srgbClr val="9BBB59">
                    <a:lumMod val="50000"/>
                  </a:srgbClr>
                </a:solidFill>
              </a:rPr>
              <a:t>Can be applied after the bath or at any time of the day to lock in moisture</a:t>
            </a:r>
            <a:endParaRPr lang="en-US" sz="2000" dirty="0">
              <a:solidFill>
                <a:srgbClr val="9BBB59">
                  <a:lumMod val="50000"/>
                </a:srgbClr>
              </a:solidFill>
            </a:endParaRPr>
          </a:p>
        </p:txBody>
      </p:sp>
      <p:sp>
        <p:nvSpPr>
          <p:cNvPr id="24" name="TextBox 23"/>
          <p:cNvSpPr txBox="1"/>
          <p:nvPr/>
        </p:nvSpPr>
        <p:spPr>
          <a:xfrm>
            <a:off x="789845" y="5000429"/>
            <a:ext cx="6917241" cy="707886"/>
          </a:xfrm>
          <a:prstGeom prst="rect">
            <a:avLst/>
          </a:prstGeom>
          <a:noFill/>
        </p:spPr>
        <p:txBody>
          <a:bodyPr wrap="square" rtlCol="0">
            <a:spAutoFit/>
          </a:bodyPr>
          <a:lstStyle/>
          <a:p>
            <a:r>
              <a:rPr lang="en-US" sz="2000" dirty="0" smtClean="0">
                <a:solidFill>
                  <a:srgbClr val="9BBB59">
                    <a:lumMod val="50000"/>
                  </a:srgbClr>
                </a:solidFill>
              </a:rPr>
              <a:t>Supports normal skin barrier functions to help keep the skin hydrated</a:t>
            </a:r>
            <a:endParaRPr lang="en-US" sz="2000" dirty="0">
              <a:solidFill>
                <a:srgbClr val="9BBB59">
                  <a:lumMod val="50000"/>
                </a:srgbClr>
              </a:solidFill>
            </a:endParaRPr>
          </a:p>
        </p:txBody>
      </p:sp>
      <p:sp>
        <p:nvSpPr>
          <p:cNvPr id="25" name="Oval 24"/>
          <p:cNvSpPr/>
          <p:nvPr/>
        </p:nvSpPr>
        <p:spPr>
          <a:xfrm>
            <a:off x="418688" y="264196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6" name="Oval 25"/>
          <p:cNvSpPr/>
          <p:nvPr/>
        </p:nvSpPr>
        <p:spPr>
          <a:xfrm>
            <a:off x="418688" y="200705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7" name="TextBox 26"/>
          <p:cNvSpPr txBox="1"/>
          <p:nvPr/>
        </p:nvSpPr>
        <p:spPr>
          <a:xfrm>
            <a:off x="789845" y="1896664"/>
            <a:ext cx="5808321" cy="430887"/>
          </a:xfrm>
          <a:prstGeom prst="rect">
            <a:avLst/>
          </a:prstGeom>
          <a:noFill/>
        </p:spPr>
        <p:txBody>
          <a:bodyPr wrap="square" rtlCol="0">
            <a:spAutoFit/>
          </a:bodyPr>
          <a:lstStyle/>
          <a:p>
            <a:r>
              <a:rPr lang="zh-TW" altLang="en-US" sz="2200" dirty="0" smtClean="0">
                <a:solidFill>
                  <a:srgbClr val="9BBB59">
                    <a:lumMod val="50000"/>
                  </a:srgbClr>
                </a:solidFill>
                <a:latin typeface="華康儷中黑" pitchFamily="49" charset="-120"/>
                <a:ea typeface="華康儷中黑" pitchFamily="49" charset="-120"/>
              </a:rPr>
              <a:t>可在沐浴後或任何時間使用，以達到鎖水目的</a:t>
            </a:r>
            <a:endParaRPr lang="en-US" altLang="en-US" sz="2200" dirty="0" smtClean="0">
              <a:solidFill>
                <a:srgbClr val="9BBB59">
                  <a:lumMod val="50000"/>
                </a:srgbClr>
              </a:solidFill>
              <a:latin typeface="華康儷中黑" pitchFamily="49" charset="-120"/>
              <a:ea typeface="華康儷中黑" pitchFamily="49" charset="-120"/>
            </a:endParaRPr>
          </a:p>
        </p:txBody>
      </p:sp>
      <p:sp>
        <p:nvSpPr>
          <p:cNvPr id="28" name="TextBox 27"/>
          <p:cNvSpPr txBox="1"/>
          <p:nvPr/>
        </p:nvSpPr>
        <p:spPr>
          <a:xfrm>
            <a:off x="795677" y="2500975"/>
            <a:ext cx="5665413" cy="430887"/>
          </a:xfrm>
          <a:prstGeom prst="rect">
            <a:avLst/>
          </a:prstGeom>
          <a:noFill/>
        </p:spPr>
        <p:txBody>
          <a:bodyPr wrap="square" rtlCol="0">
            <a:spAutoFit/>
          </a:bodyPr>
          <a:lstStyle/>
          <a:p>
            <a:r>
              <a:rPr lang="zh-TW" altLang="en-US" sz="2200" dirty="0" smtClean="0">
                <a:solidFill>
                  <a:srgbClr val="9BBB59">
                    <a:lumMod val="50000"/>
                  </a:srgbClr>
                </a:solidFill>
                <a:latin typeface="華康儷中黑" pitchFamily="49" charset="-120"/>
                <a:ea typeface="華康儷中黑" pitchFamily="49" charset="-120"/>
              </a:rPr>
              <a:t>支援肌膚的正常防護功能，幫助肌膚保濕</a:t>
            </a:r>
            <a:endParaRPr lang="en-US" altLang="en-US" sz="2200" dirty="0">
              <a:solidFill>
                <a:srgbClr val="9BBB59">
                  <a:lumMod val="50000"/>
                </a:srgbClr>
              </a:solidFill>
              <a:latin typeface="華康儷中黑" pitchFamily="49" charset="-120"/>
              <a:ea typeface="華康儷中黑" pitchFamily="49" charset="-120"/>
            </a:endParaRPr>
          </a:p>
        </p:txBody>
      </p:sp>
      <p:sp>
        <p:nvSpPr>
          <p:cNvPr id="30" name="Oval 29"/>
          <p:cNvSpPr/>
          <p:nvPr/>
        </p:nvSpPr>
        <p:spPr>
          <a:xfrm>
            <a:off x="420368" y="3256569"/>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1" name="TextBox 30"/>
          <p:cNvSpPr txBox="1"/>
          <p:nvPr/>
        </p:nvSpPr>
        <p:spPr>
          <a:xfrm>
            <a:off x="797357" y="3125631"/>
            <a:ext cx="4879473" cy="430887"/>
          </a:xfrm>
          <a:prstGeom prst="rect">
            <a:avLst/>
          </a:prstGeom>
          <a:noFill/>
        </p:spPr>
        <p:txBody>
          <a:bodyPr wrap="square" rtlCol="0">
            <a:spAutoFit/>
          </a:bodyPr>
          <a:lstStyle/>
          <a:p>
            <a:r>
              <a:rPr lang="zh-TW" altLang="en-US" sz="2200" dirty="0" smtClean="0">
                <a:solidFill>
                  <a:srgbClr val="9BBB59">
                    <a:lumMod val="50000"/>
                  </a:srgbClr>
                </a:solidFill>
                <a:latin typeface="華康儷中黑" pitchFamily="49" charset="-120"/>
                <a:ea typeface="華康儷中黑" pitchFamily="49" charset="-120"/>
              </a:rPr>
              <a:t>有助紓緩肌膚輕微刺激</a:t>
            </a:r>
            <a:endParaRPr lang="en-US" altLang="en-US" sz="2200" dirty="0">
              <a:solidFill>
                <a:srgbClr val="9BBB59">
                  <a:lumMod val="50000"/>
                </a:srgbClr>
              </a:solidFill>
              <a:latin typeface="華康儷中黑" pitchFamily="49" charset="-120"/>
              <a:ea typeface="華康儷中黑" pitchFamily="49" charset="-120"/>
            </a:endParaRPr>
          </a:p>
        </p:txBody>
      </p:sp>
      <p:sp>
        <p:nvSpPr>
          <p:cNvPr id="32" name="Oval 31"/>
          <p:cNvSpPr/>
          <p:nvPr/>
        </p:nvSpPr>
        <p:spPr>
          <a:xfrm>
            <a:off x="450629" y="5791020"/>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791525" y="5685373"/>
            <a:ext cx="6917241" cy="400110"/>
          </a:xfrm>
          <a:prstGeom prst="rect">
            <a:avLst/>
          </a:prstGeom>
          <a:noFill/>
        </p:spPr>
        <p:txBody>
          <a:bodyPr wrap="square" rtlCol="0">
            <a:spAutoFit/>
          </a:bodyPr>
          <a:lstStyle/>
          <a:p>
            <a:r>
              <a:rPr lang="en-US" sz="2000" dirty="0" smtClean="0">
                <a:solidFill>
                  <a:srgbClr val="9BBB59">
                    <a:lumMod val="50000"/>
                  </a:srgbClr>
                </a:solidFill>
              </a:rPr>
              <a:t>Helps soothe minor skin irritations</a:t>
            </a:r>
            <a:endParaRPr lang="en-US" sz="2000" dirty="0">
              <a:solidFill>
                <a:srgbClr val="9BBB59">
                  <a:lumMod val="50000"/>
                </a:srgbClr>
              </a:solidFill>
            </a:endParaRPr>
          </a:p>
        </p:txBody>
      </p:sp>
      <p:sp>
        <p:nvSpPr>
          <p:cNvPr id="20" name="TextBox 19"/>
          <p:cNvSpPr txBox="1"/>
          <p:nvPr/>
        </p:nvSpPr>
        <p:spPr>
          <a:xfrm>
            <a:off x="324072" y="3680136"/>
            <a:ext cx="6832034" cy="461665"/>
          </a:xfrm>
          <a:prstGeom prst="rect">
            <a:avLst/>
          </a:prstGeom>
          <a:noFill/>
        </p:spPr>
        <p:txBody>
          <a:bodyPr wrap="square" rtlCol="0">
            <a:spAutoFit/>
          </a:bodyPr>
          <a:lstStyle/>
          <a:p>
            <a:r>
              <a:rPr lang="en-US" sz="2400" b="1" dirty="0" smtClean="0">
                <a:solidFill>
                  <a:srgbClr val="8064A2">
                    <a:lumMod val="50000"/>
                  </a:srgbClr>
                </a:solidFill>
              </a:rPr>
              <a:t>Direction of Use</a:t>
            </a:r>
            <a:endParaRPr lang="en-US" sz="2400" b="1" dirty="0">
              <a:solidFill>
                <a:srgbClr val="8064A2">
                  <a:lumMod val="50000"/>
                </a:srgbClr>
              </a:solidFill>
            </a:endParaRPr>
          </a:p>
        </p:txBody>
      </p:sp>
      <p:sp>
        <p:nvSpPr>
          <p:cNvPr id="29" name="TextBox 28"/>
          <p:cNvSpPr txBox="1"/>
          <p:nvPr/>
        </p:nvSpPr>
        <p:spPr>
          <a:xfrm>
            <a:off x="312213" y="1277872"/>
            <a:ext cx="4511843" cy="461665"/>
          </a:xfrm>
          <a:prstGeom prst="rect">
            <a:avLst/>
          </a:prstGeom>
          <a:noFill/>
        </p:spPr>
        <p:txBody>
          <a:bodyPr wrap="square" rtlCol="0">
            <a:spAutoFit/>
          </a:bodyPr>
          <a:lstStyle/>
          <a:p>
            <a:r>
              <a:rPr lang="zh-TW" altLang="en-US" sz="2400" b="1" dirty="0" smtClean="0">
                <a:solidFill>
                  <a:schemeClr val="accent4">
                    <a:lumMod val="50000"/>
                  </a:schemeClr>
                </a:solidFill>
                <a:ea typeface="華康儷中黑" pitchFamily="49" charset="-120"/>
              </a:rPr>
              <a:t>使用方法</a:t>
            </a:r>
            <a:endParaRPr lang="en-US" sz="2400" b="1" dirty="0">
              <a:solidFill>
                <a:schemeClr val="accent4">
                  <a:lumMod val="50000"/>
                </a:schemeClr>
              </a:solidFill>
              <a:ea typeface="華康儷中黑" pitchFamily="49" charset="-120"/>
            </a:endParaRPr>
          </a:p>
        </p:txBody>
      </p:sp>
    </p:spTree>
    <p:extLst>
      <p:ext uri="{BB962C8B-B14F-4D97-AF65-F5344CB8AC3E}">
        <p14:creationId xmlns="" xmlns:p14="http://schemas.microsoft.com/office/powerpoint/2010/main" val="27143210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15" name="Oval 14"/>
          <p:cNvSpPr/>
          <p:nvPr/>
        </p:nvSpPr>
        <p:spPr>
          <a:xfrm>
            <a:off x="448949" y="5103750"/>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48949" y="5708956"/>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89845" y="4944637"/>
            <a:ext cx="5942551" cy="646331"/>
          </a:xfrm>
          <a:prstGeom prst="rect">
            <a:avLst/>
          </a:prstGeom>
          <a:noFill/>
        </p:spPr>
        <p:txBody>
          <a:bodyPr wrap="square" rtlCol="0">
            <a:spAutoFit/>
          </a:bodyPr>
          <a:lstStyle/>
          <a:p>
            <a:r>
              <a:rPr lang="en-US" dirty="0" smtClean="0">
                <a:solidFill>
                  <a:schemeClr val="accent3">
                    <a:lumMod val="50000"/>
                  </a:schemeClr>
                </a:solidFill>
              </a:rPr>
              <a:t>Helps insulate against minor skin irritation to keep your baby’s skin soft and smooth</a:t>
            </a:r>
            <a:endParaRPr lang="en-US" dirty="0">
              <a:solidFill>
                <a:schemeClr val="accent3">
                  <a:lumMod val="50000"/>
                </a:schemeClr>
              </a:solidFill>
            </a:endParaRPr>
          </a:p>
        </p:txBody>
      </p:sp>
      <p:sp>
        <p:nvSpPr>
          <p:cNvPr id="22" name="TextBox 21"/>
          <p:cNvSpPr txBox="1"/>
          <p:nvPr/>
        </p:nvSpPr>
        <p:spPr>
          <a:xfrm>
            <a:off x="789844" y="5603309"/>
            <a:ext cx="6424871" cy="369332"/>
          </a:xfrm>
          <a:prstGeom prst="rect">
            <a:avLst/>
          </a:prstGeom>
          <a:noFill/>
        </p:spPr>
        <p:txBody>
          <a:bodyPr wrap="square" rtlCol="0">
            <a:spAutoFit/>
          </a:bodyPr>
          <a:lstStyle/>
          <a:p>
            <a:pPr lvl="0"/>
            <a:r>
              <a:rPr lang="en-US" dirty="0" smtClean="0">
                <a:solidFill>
                  <a:schemeClr val="accent3">
                    <a:lumMod val="50000"/>
                  </a:schemeClr>
                </a:solidFill>
              </a:rPr>
              <a:t>Helps moisturize, soothe and protect your baby’s sensitive areas</a:t>
            </a:r>
            <a:endParaRPr lang="en-US" dirty="0">
              <a:solidFill>
                <a:schemeClr val="accent3">
                  <a:lumMod val="50000"/>
                </a:schemeClr>
              </a:solidFill>
            </a:endParaRPr>
          </a:p>
        </p:txBody>
      </p:sp>
      <p:sp>
        <p:nvSpPr>
          <p:cNvPr id="19" name="Oval 18"/>
          <p:cNvSpPr/>
          <p:nvPr/>
        </p:nvSpPr>
        <p:spPr>
          <a:xfrm>
            <a:off x="418688" y="230849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1" name="TextBox 20"/>
          <p:cNvSpPr txBox="1"/>
          <p:nvPr/>
        </p:nvSpPr>
        <p:spPr>
          <a:xfrm>
            <a:off x="795676" y="2178008"/>
            <a:ext cx="5808321" cy="400110"/>
          </a:xfrm>
          <a:prstGeom prst="rect">
            <a:avLst/>
          </a:prstGeom>
          <a:noFill/>
        </p:spPr>
        <p:txBody>
          <a:bodyPr wrap="square" rtlCol="0">
            <a:spAutoFit/>
          </a:bodyPr>
          <a:lstStyle/>
          <a:p>
            <a:r>
              <a:rPr lang="zh-TW" altLang="en-US" sz="2000" dirty="0" smtClean="0">
                <a:solidFill>
                  <a:srgbClr val="9BBB59">
                    <a:lumMod val="50000"/>
                  </a:srgbClr>
                </a:solidFill>
                <a:latin typeface="華康儷中黑" pitchFamily="49" charset="-120"/>
                <a:ea typeface="華康儷中黑" pitchFamily="49" charset="-120"/>
              </a:rPr>
              <a:t>有助防止輕微的皮膚刺激，令寶寶的皮膚柔嫩細滑</a:t>
            </a:r>
            <a:endParaRPr lang="en-US" sz="2000" dirty="0" smtClean="0">
              <a:solidFill>
                <a:srgbClr val="9BBB59">
                  <a:lumMod val="50000"/>
                </a:srgbClr>
              </a:solidFill>
              <a:latin typeface="華康儷中黑" pitchFamily="49" charset="-120"/>
              <a:ea typeface="華康儷中黑" pitchFamily="49" charset="-120"/>
            </a:endParaRPr>
          </a:p>
        </p:txBody>
      </p:sp>
      <p:sp>
        <p:nvSpPr>
          <p:cNvPr id="27" name="TextBox 26"/>
          <p:cNvSpPr txBox="1"/>
          <p:nvPr/>
        </p:nvSpPr>
        <p:spPr>
          <a:xfrm>
            <a:off x="302295" y="1106168"/>
            <a:ext cx="8349335" cy="1015663"/>
          </a:xfrm>
          <a:prstGeom prst="rect">
            <a:avLst/>
          </a:prstGeom>
          <a:noFill/>
        </p:spPr>
        <p:txBody>
          <a:bodyPr wrap="square" rtlCol="0">
            <a:spAutoFit/>
          </a:bodyPr>
          <a:lstStyle/>
          <a:p>
            <a:r>
              <a:rPr lang="en-US" sz="2000" dirty="0" smtClean="0">
                <a:solidFill>
                  <a:schemeClr val="accent4">
                    <a:lumMod val="50000"/>
                  </a:schemeClr>
                </a:solidFill>
                <a:ea typeface="華康儷中黑" pitchFamily="49" charset="-120"/>
              </a:rPr>
              <a:t>DNA Miracles Natural</a:t>
            </a:r>
            <a:r>
              <a:rPr lang="zh-TW" altLang="en-US" sz="2000" dirty="0" smtClean="0">
                <a:solidFill>
                  <a:schemeClr val="accent4">
                    <a:lumMod val="50000"/>
                  </a:schemeClr>
                </a:solidFill>
                <a:ea typeface="華康儷中黑" pitchFamily="49" charset="-120"/>
              </a:rPr>
              <a:t>奇妙嬰兒天然抗敏護膚膏是天然、無毒性的護膚膏，專為滋潤、紓緩和保護寶寶較敏感部位的肌膚而設。此產品有助隔絕濕氣，防止皮膚受刺激，令寶寶的皮膚柔嫩細滑</a:t>
            </a:r>
            <a:endParaRPr lang="en-US" sz="2000" dirty="0">
              <a:solidFill>
                <a:schemeClr val="accent4">
                  <a:lumMod val="50000"/>
                </a:schemeClr>
              </a:solidFill>
              <a:ea typeface="華康儷中黑" pitchFamily="49" charset="-120"/>
            </a:endParaRPr>
          </a:p>
        </p:txBody>
      </p:sp>
      <p:sp>
        <p:nvSpPr>
          <p:cNvPr id="29" name="TextBox 28"/>
          <p:cNvSpPr txBox="1"/>
          <p:nvPr/>
        </p:nvSpPr>
        <p:spPr>
          <a:xfrm>
            <a:off x="324072" y="3479176"/>
            <a:ext cx="5956148" cy="1477328"/>
          </a:xfrm>
          <a:prstGeom prst="rect">
            <a:avLst/>
          </a:prstGeom>
          <a:noFill/>
        </p:spPr>
        <p:txBody>
          <a:bodyPr wrap="square" rtlCol="0">
            <a:spAutoFit/>
          </a:bodyPr>
          <a:lstStyle/>
          <a:p>
            <a:r>
              <a:rPr lang="en-US" dirty="0" smtClean="0">
                <a:solidFill>
                  <a:schemeClr val="accent4">
                    <a:lumMod val="50000"/>
                  </a:schemeClr>
                </a:solidFill>
              </a:rPr>
              <a:t>DNA Miracles Natural Diaper Cream</a:t>
            </a:r>
            <a:r>
              <a:rPr lang="en-US" b="1" dirty="0" smtClean="0">
                <a:solidFill>
                  <a:schemeClr val="accent4">
                    <a:lumMod val="50000"/>
                  </a:schemeClr>
                </a:solidFill>
              </a:rPr>
              <a:t> </a:t>
            </a:r>
            <a:r>
              <a:rPr lang="en-US" dirty="0" smtClean="0">
                <a:solidFill>
                  <a:schemeClr val="accent4">
                    <a:lumMod val="50000"/>
                  </a:schemeClr>
                </a:solidFill>
              </a:rPr>
              <a:t>is a natural, non-toxic cream specially formulated to moisturize, soothe and protect your baby’s sensitive areas. This cream helps seal out wetness and insulate against irritation to keep your baby’s skin soft and smooth-looking</a:t>
            </a:r>
            <a:endParaRPr lang="en-US" dirty="0">
              <a:solidFill>
                <a:schemeClr val="accent4">
                  <a:lumMod val="50000"/>
                </a:schemeClr>
              </a:solidFill>
            </a:endParaRPr>
          </a:p>
        </p:txBody>
      </p:sp>
      <p:pic>
        <p:nvPicPr>
          <p:cNvPr id="18" name="Picture 17" descr="diaperCream.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969528" y="2180512"/>
            <a:ext cx="3278158" cy="5257800"/>
          </a:xfrm>
          <a:prstGeom prst="rect">
            <a:avLst/>
          </a:prstGeom>
        </p:spPr>
      </p:pic>
      <p:sp>
        <p:nvSpPr>
          <p:cNvPr id="23" name="TextBox 22"/>
          <p:cNvSpPr txBox="1"/>
          <p:nvPr/>
        </p:nvSpPr>
        <p:spPr>
          <a:xfrm>
            <a:off x="280520" y="133201"/>
            <a:ext cx="6705599" cy="1046440"/>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奇妙嬰兒天然抗敏護膚膏</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 Natural Diaper Cream</a:t>
            </a:r>
          </a:p>
        </p:txBody>
      </p:sp>
      <p:sp>
        <p:nvSpPr>
          <p:cNvPr id="24" name="TextBox 23"/>
          <p:cNvSpPr txBox="1"/>
          <p:nvPr/>
        </p:nvSpPr>
        <p:spPr>
          <a:xfrm>
            <a:off x="484890" y="6367296"/>
            <a:ext cx="4772910" cy="400110"/>
          </a:xfrm>
          <a:prstGeom prst="rect">
            <a:avLst/>
          </a:prstGeom>
          <a:noFill/>
        </p:spPr>
        <p:txBody>
          <a:bodyPr wrap="none" rtlCol="0">
            <a:spAutoFit/>
          </a:bodyPr>
          <a:lstStyle/>
          <a:p>
            <a:pPr algn="ctr"/>
            <a:r>
              <a:rPr lang="it-IT" sz="2000" b="1" dirty="0" smtClean="0">
                <a:solidFill>
                  <a:srgbClr val="1F497D">
                    <a:lumMod val="60000"/>
                    <a:lumOff val="40000"/>
                  </a:srgbClr>
                </a:solidFill>
              </a:rPr>
              <a:t>HK6931 | DC $89.00</a:t>
            </a:r>
            <a:r>
              <a:rPr lang="it-IT" sz="2000" b="1" dirty="0">
                <a:solidFill>
                  <a:srgbClr val="1F497D">
                    <a:lumMod val="60000"/>
                    <a:lumOff val="40000"/>
                  </a:srgbClr>
                </a:solidFill>
              </a:rPr>
              <a:t> </a:t>
            </a:r>
            <a:r>
              <a:rPr lang="it-IT" sz="2000" b="1" dirty="0" smtClean="0">
                <a:solidFill>
                  <a:srgbClr val="1F497D">
                    <a:lumMod val="60000"/>
                    <a:lumOff val="40000"/>
                  </a:srgbClr>
                </a:solidFill>
              </a:rPr>
              <a:t>|</a:t>
            </a:r>
            <a:r>
              <a:rPr lang="it-IT" sz="2000" b="1" dirty="0">
                <a:solidFill>
                  <a:srgbClr val="1F497D">
                    <a:lumMod val="60000"/>
                    <a:lumOff val="40000"/>
                  </a:srgbClr>
                </a:solidFill>
              </a:rPr>
              <a:t> SR </a:t>
            </a:r>
            <a:r>
              <a:rPr lang="it-IT" sz="2000" b="1" dirty="0" smtClean="0">
                <a:solidFill>
                  <a:srgbClr val="1F497D">
                    <a:lumMod val="60000"/>
                    <a:lumOff val="40000"/>
                  </a:srgbClr>
                </a:solidFill>
              </a:rPr>
              <a:t>$125.00</a:t>
            </a:r>
            <a:r>
              <a:rPr lang="it-IT" sz="2000" b="1" dirty="0">
                <a:solidFill>
                  <a:srgbClr val="1F497D">
                    <a:lumMod val="60000"/>
                    <a:lumOff val="40000"/>
                  </a:srgbClr>
                </a:solidFill>
              </a:rPr>
              <a:t> </a:t>
            </a:r>
            <a:r>
              <a:rPr lang="it-IT" sz="2000" b="1" dirty="0" smtClean="0">
                <a:solidFill>
                  <a:srgbClr val="1F497D">
                    <a:lumMod val="60000"/>
                    <a:lumOff val="40000"/>
                  </a:srgbClr>
                </a:solidFill>
              </a:rPr>
              <a:t>|</a:t>
            </a:r>
            <a:r>
              <a:rPr lang="it-IT" sz="2000" b="1" dirty="0">
                <a:solidFill>
                  <a:srgbClr val="1F497D">
                    <a:lumMod val="60000"/>
                    <a:lumOff val="40000"/>
                  </a:srgbClr>
                </a:solidFill>
              </a:rPr>
              <a:t> BV </a:t>
            </a:r>
            <a:r>
              <a:rPr lang="it-IT" sz="2000" b="1" dirty="0" smtClean="0">
                <a:solidFill>
                  <a:srgbClr val="1F497D">
                    <a:lumMod val="60000"/>
                    <a:lumOff val="40000"/>
                  </a:srgbClr>
                </a:solidFill>
              </a:rPr>
              <a:t>7.5</a:t>
            </a:r>
            <a:endParaRPr lang="it-IT" sz="2000" b="1" dirty="0">
              <a:solidFill>
                <a:srgbClr val="1F497D">
                  <a:lumMod val="60000"/>
                  <a:lumOff val="40000"/>
                </a:srgbClr>
              </a:solidFill>
            </a:endParaRPr>
          </a:p>
        </p:txBody>
      </p:sp>
      <p:sp>
        <p:nvSpPr>
          <p:cNvPr id="25" name="Oval 24"/>
          <p:cNvSpPr/>
          <p:nvPr/>
        </p:nvSpPr>
        <p:spPr>
          <a:xfrm>
            <a:off x="420368" y="2722139"/>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0" name="TextBox 29"/>
          <p:cNvSpPr txBox="1"/>
          <p:nvPr/>
        </p:nvSpPr>
        <p:spPr>
          <a:xfrm>
            <a:off x="797356" y="2591656"/>
            <a:ext cx="5808321" cy="400110"/>
          </a:xfrm>
          <a:prstGeom prst="rect">
            <a:avLst/>
          </a:prstGeom>
          <a:noFill/>
        </p:spPr>
        <p:txBody>
          <a:bodyPr wrap="square" rtlCol="0">
            <a:spAutoFit/>
          </a:bodyPr>
          <a:lstStyle/>
          <a:p>
            <a:r>
              <a:rPr lang="zh-TW" altLang="en-US" sz="2000" dirty="0" smtClean="0">
                <a:solidFill>
                  <a:srgbClr val="9BBB59">
                    <a:lumMod val="50000"/>
                  </a:srgbClr>
                </a:solidFill>
                <a:latin typeface="華康儷中黑" pitchFamily="49" charset="-120"/>
                <a:ea typeface="華康儷中黑" pitchFamily="49" charset="-120"/>
              </a:rPr>
              <a:t>有助保濕、紓緩和保護寶寶的敏感肌膚</a:t>
            </a:r>
            <a:endParaRPr lang="en-US" altLang="en-US" sz="2000" dirty="0">
              <a:solidFill>
                <a:srgbClr val="9BBB59">
                  <a:lumMod val="50000"/>
                </a:srgbClr>
              </a:solidFill>
              <a:latin typeface="華康儷中黑" pitchFamily="49" charset="-120"/>
              <a:ea typeface="華康儷中黑" pitchFamily="49" charset="-120"/>
            </a:endParaRPr>
          </a:p>
        </p:txBody>
      </p:sp>
      <p:sp>
        <p:nvSpPr>
          <p:cNvPr id="31" name="Oval 30"/>
          <p:cNvSpPr/>
          <p:nvPr/>
        </p:nvSpPr>
        <p:spPr>
          <a:xfrm>
            <a:off x="422048" y="316593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2" name="TextBox 31"/>
          <p:cNvSpPr txBox="1"/>
          <p:nvPr/>
        </p:nvSpPr>
        <p:spPr>
          <a:xfrm>
            <a:off x="799036" y="3035448"/>
            <a:ext cx="5808321" cy="400110"/>
          </a:xfrm>
          <a:prstGeom prst="rect">
            <a:avLst/>
          </a:prstGeom>
          <a:noFill/>
        </p:spPr>
        <p:txBody>
          <a:bodyPr wrap="square" rtlCol="0">
            <a:spAutoFit/>
          </a:bodyPr>
          <a:lstStyle/>
          <a:p>
            <a:r>
              <a:rPr lang="zh-TW" altLang="en-US" sz="2000" dirty="0" smtClean="0">
                <a:solidFill>
                  <a:srgbClr val="9BBB59">
                    <a:lumMod val="50000"/>
                  </a:srgbClr>
                </a:solidFill>
                <a:latin typeface="華康儷中黑" pitchFamily="49" charset="-120"/>
                <a:ea typeface="華康儷中黑" pitchFamily="49" charset="-120"/>
              </a:rPr>
              <a:t>支援肌膚的正常防護功能，幫助肌膚保濕</a:t>
            </a:r>
            <a:endParaRPr lang="en-US" altLang="en-US" sz="2000" dirty="0" smtClean="0">
              <a:solidFill>
                <a:srgbClr val="9BBB59">
                  <a:lumMod val="50000"/>
                </a:srgbClr>
              </a:solidFill>
              <a:latin typeface="華康儷中黑" pitchFamily="49" charset="-120"/>
              <a:ea typeface="華康儷中黑" pitchFamily="49" charset="-120"/>
            </a:endParaRPr>
          </a:p>
        </p:txBody>
      </p:sp>
      <p:sp>
        <p:nvSpPr>
          <p:cNvPr id="33" name="Oval 32"/>
          <p:cNvSpPr/>
          <p:nvPr/>
        </p:nvSpPr>
        <p:spPr>
          <a:xfrm>
            <a:off x="450629" y="608241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791524" y="5976765"/>
            <a:ext cx="6734691" cy="369332"/>
          </a:xfrm>
          <a:prstGeom prst="rect">
            <a:avLst/>
          </a:prstGeom>
          <a:noFill/>
        </p:spPr>
        <p:txBody>
          <a:bodyPr wrap="square" rtlCol="0">
            <a:spAutoFit/>
          </a:bodyPr>
          <a:lstStyle/>
          <a:p>
            <a:pPr lvl="0"/>
            <a:r>
              <a:rPr lang="en-US" dirty="0" smtClean="0">
                <a:solidFill>
                  <a:schemeClr val="accent3">
                    <a:lumMod val="50000"/>
                  </a:schemeClr>
                </a:solidFill>
              </a:rPr>
              <a:t>Supports normal skin barrier functions to help keep the skin hydrated </a:t>
            </a:r>
            <a:endParaRPr lang="en-US" dirty="0">
              <a:solidFill>
                <a:schemeClr val="accent3">
                  <a:lumMod val="50000"/>
                </a:schemeClr>
              </a:solidFill>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15" name="Oval 14"/>
          <p:cNvSpPr/>
          <p:nvPr/>
        </p:nvSpPr>
        <p:spPr>
          <a:xfrm>
            <a:off x="448949" y="4199430"/>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a:off x="458997" y="4513244"/>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789845" y="4040317"/>
            <a:ext cx="5942551" cy="400110"/>
          </a:xfrm>
          <a:prstGeom prst="rect">
            <a:avLst/>
          </a:prstGeom>
          <a:noFill/>
        </p:spPr>
        <p:txBody>
          <a:bodyPr wrap="square" rtlCol="0">
            <a:spAutoFit/>
          </a:bodyPr>
          <a:lstStyle/>
          <a:p>
            <a:r>
              <a:rPr lang="en-US" sz="2000" dirty="0" smtClean="0">
                <a:solidFill>
                  <a:schemeClr val="accent3">
                    <a:lumMod val="50000"/>
                  </a:schemeClr>
                </a:solidFill>
              </a:rPr>
              <a:t>Zinc Oxide </a:t>
            </a:r>
            <a:endParaRPr lang="en-US" sz="2000" dirty="0">
              <a:solidFill>
                <a:schemeClr val="accent3">
                  <a:lumMod val="50000"/>
                </a:schemeClr>
              </a:solidFill>
            </a:endParaRPr>
          </a:p>
        </p:txBody>
      </p:sp>
      <p:sp>
        <p:nvSpPr>
          <p:cNvPr id="22" name="TextBox 21"/>
          <p:cNvSpPr txBox="1"/>
          <p:nvPr/>
        </p:nvSpPr>
        <p:spPr>
          <a:xfrm>
            <a:off x="799893" y="4407597"/>
            <a:ext cx="6366261" cy="400110"/>
          </a:xfrm>
          <a:prstGeom prst="rect">
            <a:avLst/>
          </a:prstGeom>
          <a:noFill/>
        </p:spPr>
        <p:txBody>
          <a:bodyPr wrap="square" rtlCol="0">
            <a:spAutoFit/>
          </a:bodyPr>
          <a:lstStyle/>
          <a:p>
            <a:r>
              <a:rPr lang="en-US" sz="2000" dirty="0" smtClean="0">
                <a:solidFill>
                  <a:schemeClr val="accent3">
                    <a:lumMod val="50000"/>
                  </a:schemeClr>
                </a:solidFill>
              </a:rPr>
              <a:t>Glycerin </a:t>
            </a:r>
            <a:endParaRPr lang="en-US" sz="2000" dirty="0">
              <a:solidFill>
                <a:schemeClr val="accent3">
                  <a:lumMod val="50000"/>
                </a:schemeClr>
              </a:solidFill>
            </a:endParaRPr>
          </a:p>
        </p:txBody>
      </p:sp>
      <p:sp>
        <p:nvSpPr>
          <p:cNvPr id="17" name="Oval 16"/>
          <p:cNvSpPr/>
          <p:nvPr/>
        </p:nvSpPr>
        <p:spPr>
          <a:xfrm>
            <a:off x="428736" y="2330473"/>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19" name="Oval 18"/>
          <p:cNvSpPr/>
          <p:nvPr/>
        </p:nvSpPr>
        <p:spPr>
          <a:xfrm>
            <a:off x="418688" y="1675467"/>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21" name="TextBox 20"/>
          <p:cNvSpPr txBox="1"/>
          <p:nvPr/>
        </p:nvSpPr>
        <p:spPr>
          <a:xfrm>
            <a:off x="795676" y="1534936"/>
            <a:ext cx="5808321" cy="400110"/>
          </a:xfrm>
          <a:prstGeom prst="rect">
            <a:avLst/>
          </a:prstGeom>
          <a:noFill/>
        </p:spPr>
        <p:txBody>
          <a:bodyPr wrap="square" rtlCol="0">
            <a:spAutoFit/>
          </a:bodyPr>
          <a:lstStyle/>
          <a:p>
            <a:r>
              <a:rPr lang="zh-TW" altLang="en-US" sz="2000" dirty="0" smtClean="0">
                <a:solidFill>
                  <a:schemeClr val="accent3">
                    <a:lumMod val="50000"/>
                  </a:schemeClr>
                </a:solidFill>
                <a:latin typeface="華康儷中黑" pitchFamily="49" charset="-120"/>
                <a:ea typeface="華康儷中黑" pitchFamily="49" charset="-120"/>
              </a:rPr>
              <a:t>氧化鋅 </a:t>
            </a:r>
            <a:endParaRPr lang="en-US" sz="2000" dirty="0">
              <a:solidFill>
                <a:schemeClr val="accent3">
                  <a:lumMod val="50000"/>
                </a:schemeClr>
              </a:solidFill>
              <a:latin typeface="華康儷中黑" pitchFamily="49" charset="-120"/>
              <a:ea typeface="華康儷中黑" pitchFamily="49" charset="-120"/>
            </a:endParaRPr>
          </a:p>
        </p:txBody>
      </p:sp>
      <p:sp>
        <p:nvSpPr>
          <p:cNvPr id="26" name="TextBox 25"/>
          <p:cNvSpPr txBox="1"/>
          <p:nvPr/>
        </p:nvSpPr>
        <p:spPr>
          <a:xfrm>
            <a:off x="795677" y="2219631"/>
            <a:ext cx="4879473" cy="400110"/>
          </a:xfrm>
          <a:prstGeom prst="rect">
            <a:avLst/>
          </a:prstGeom>
          <a:noFill/>
        </p:spPr>
        <p:txBody>
          <a:bodyPr wrap="square" rtlCol="0">
            <a:spAutoFit/>
          </a:bodyPr>
          <a:lstStyle/>
          <a:p>
            <a:r>
              <a:rPr lang="zh-TW" altLang="en-US" sz="2000" dirty="0" smtClean="0">
                <a:solidFill>
                  <a:schemeClr val="accent3">
                    <a:lumMod val="50000"/>
                  </a:schemeClr>
                </a:solidFill>
                <a:latin typeface="華康儷中黑" pitchFamily="49" charset="-120"/>
                <a:ea typeface="華康儷中黑" pitchFamily="49" charset="-120"/>
              </a:rPr>
              <a:t>柳草花／葉／莖萃取物</a:t>
            </a:r>
            <a:endParaRPr lang="en-US" sz="2000" dirty="0">
              <a:solidFill>
                <a:schemeClr val="accent3">
                  <a:lumMod val="50000"/>
                </a:schemeClr>
              </a:solidFill>
              <a:latin typeface="華康儷中黑" pitchFamily="49" charset="-120"/>
              <a:ea typeface="華康儷中黑" pitchFamily="49" charset="-120"/>
            </a:endParaRPr>
          </a:p>
        </p:txBody>
      </p:sp>
      <p:sp>
        <p:nvSpPr>
          <p:cNvPr id="27" name="TextBox 26"/>
          <p:cNvSpPr txBox="1"/>
          <p:nvPr/>
        </p:nvSpPr>
        <p:spPr>
          <a:xfrm>
            <a:off x="312344" y="1106168"/>
            <a:ext cx="6832034" cy="461665"/>
          </a:xfrm>
          <a:prstGeom prst="rect">
            <a:avLst/>
          </a:prstGeom>
          <a:noFill/>
        </p:spPr>
        <p:txBody>
          <a:bodyPr wrap="square" rtlCol="0">
            <a:spAutoFit/>
          </a:bodyPr>
          <a:lstStyle/>
          <a:p>
            <a:r>
              <a:rPr lang="zh-TW" altLang="en-US" sz="2400" b="1" dirty="0" smtClean="0">
                <a:solidFill>
                  <a:srgbClr val="8064A2">
                    <a:lumMod val="75000"/>
                  </a:srgbClr>
                </a:solidFill>
                <a:ea typeface="華康儷中黑" pitchFamily="49" charset="-120"/>
              </a:rPr>
              <a:t>主要成份：</a:t>
            </a:r>
            <a:endParaRPr lang="en-US" sz="2400" b="1" dirty="0">
              <a:solidFill>
                <a:srgbClr val="8064A2">
                  <a:lumMod val="75000"/>
                </a:srgbClr>
              </a:solidFill>
              <a:ea typeface="華康儷中黑" pitchFamily="49" charset="-120"/>
            </a:endParaRPr>
          </a:p>
        </p:txBody>
      </p:sp>
      <p:sp>
        <p:nvSpPr>
          <p:cNvPr id="29" name="TextBox 28"/>
          <p:cNvSpPr txBox="1"/>
          <p:nvPr/>
        </p:nvSpPr>
        <p:spPr>
          <a:xfrm>
            <a:off x="334120" y="3660040"/>
            <a:ext cx="6832034" cy="461665"/>
          </a:xfrm>
          <a:prstGeom prst="rect">
            <a:avLst/>
          </a:prstGeom>
          <a:noFill/>
        </p:spPr>
        <p:txBody>
          <a:bodyPr wrap="square" rtlCol="0">
            <a:spAutoFit/>
          </a:bodyPr>
          <a:lstStyle/>
          <a:p>
            <a:r>
              <a:rPr lang="en-US" sz="2400" b="1" dirty="0" smtClean="0">
                <a:solidFill>
                  <a:srgbClr val="8064A2">
                    <a:lumMod val="50000"/>
                  </a:srgbClr>
                </a:solidFill>
              </a:rPr>
              <a:t>Key Ingredients:</a:t>
            </a:r>
            <a:endParaRPr lang="en-US" sz="2400" b="1" dirty="0">
              <a:solidFill>
                <a:srgbClr val="8064A2">
                  <a:lumMod val="50000"/>
                </a:srgbClr>
              </a:solidFill>
            </a:endParaRPr>
          </a:p>
        </p:txBody>
      </p:sp>
      <p:sp>
        <p:nvSpPr>
          <p:cNvPr id="25" name="Oval 24"/>
          <p:cNvSpPr/>
          <p:nvPr/>
        </p:nvSpPr>
        <p:spPr>
          <a:xfrm>
            <a:off x="460677" y="4916844"/>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TextBox 29"/>
          <p:cNvSpPr txBox="1"/>
          <p:nvPr/>
        </p:nvSpPr>
        <p:spPr>
          <a:xfrm>
            <a:off x="801573" y="4760957"/>
            <a:ext cx="5178003" cy="707886"/>
          </a:xfrm>
          <a:prstGeom prst="rect">
            <a:avLst/>
          </a:prstGeom>
          <a:noFill/>
        </p:spPr>
        <p:txBody>
          <a:bodyPr wrap="square" rtlCol="0">
            <a:spAutoFit/>
          </a:bodyPr>
          <a:lstStyle/>
          <a:p>
            <a:r>
              <a:rPr lang="en-US" sz="2000" i="1" dirty="0" err="1" smtClean="0">
                <a:solidFill>
                  <a:schemeClr val="accent3">
                    <a:lumMod val="50000"/>
                  </a:schemeClr>
                </a:solidFill>
              </a:rPr>
              <a:t>Epilobium</a:t>
            </a:r>
            <a:r>
              <a:rPr lang="en-US" sz="2000" i="1" dirty="0" smtClean="0">
                <a:solidFill>
                  <a:schemeClr val="accent3">
                    <a:lumMod val="50000"/>
                  </a:schemeClr>
                </a:solidFill>
              </a:rPr>
              <a:t> </a:t>
            </a:r>
            <a:r>
              <a:rPr lang="en-US" sz="2000" i="1" dirty="0" err="1" smtClean="0">
                <a:solidFill>
                  <a:schemeClr val="accent3">
                    <a:lumMod val="50000"/>
                  </a:schemeClr>
                </a:solidFill>
              </a:rPr>
              <a:t>angustifolium</a:t>
            </a:r>
            <a:r>
              <a:rPr lang="en-US" sz="2000" dirty="0" smtClean="0">
                <a:solidFill>
                  <a:schemeClr val="accent3">
                    <a:lumMod val="50000"/>
                  </a:schemeClr>
                </a:solidFill>
              </a:rPr>
              <a:t> (</a:t>
            </a:r>
            <a:r>
              <a:rPr lang="en-US" sz="2000" dirty="0" err="1" smtClean="0">
                <a:solidFill>
                  <a:schemeClr val="accent3">
                    <a:lumMod val="50000"/>
                  </a:schemeClr>
                </a:solidFill>
              </a:rPr>
              <a:t>Willowherb</a:t>
            </a:r>
            <a:r>
              <a:rPr lang="en-US" sz="2000" dirty="0" smtClean="0">
                <a:solidFill>
                  <a:schemeClr val="accent3">
                    <a:lumMod val="50000"/>
                  </a:schemeClr>
                </a:solidFill>
              </a:rPr>
              <a:t>) Flower / Leaf / Stem Extract</a:t>
            </a:r>
            <a:endParaRPr lang="en-US" sz="2000" dirty="0">
              <a:solidFill>
                <a:schemeClr val="accent3">
                  <a:lumMod val="50000"/>
                </a:schemeClr>
              </a:solidFill>
            </a:endParaRPr>
          </a:p>
        </p:txBody>
      </p:sp>
      <p:sp>
        <p:nvSpPr>
          <p:cNvPr id="31" name="Oval 30"/>
          <p:cNvSpPr/>
          <p:nvPr/>
        </p:nvSpPr>
        <p:spPr>
          <a:xfrm>
            <a:off x="472405" y="5511356"/>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803253" y="5405709"/>
            <a:ext cx="6366261" cy="400110"/>
          </a:xfrm>
          <a:prstGeom prst="rect">
            <a:avLst/>
          </a:prstGeom>
          <a:noFill/>
        </p:spPr>
        <p:txBody>
          <a:bodyPr wrap="square" rtlCol="0">
            <a:spAutoFit/>
          </a:bodyPr>
          <a:lstStyle/>
          <a:p>
            <a:r>
              <a:rPr lang="en-US" sz="2000" dirty="0" err="1" smtClean="0">
                <a:solidFill>
                  <a:schemeClr val="accent3">
                    <a:lumMod val="50000"/>
                  </a:schemeClr>
                </a:solidFill>
              </a:rPr>
              <a:t>Panthenol</a:t>
            </a:r>
            <a:r>
              <a:rPr lang="en-US" sz="2000" dirty="0" smtClean="0">
                <a:solidFill>
                  <a:schemeClr val="accent3">
                    <a:lumMod val="50000"/>
                  </a:schemeClr>
                </a:solidFill>
              </a:rPr>
              <a:t> </a:t>
            </a:r>
            <a:endParaRPr lang="en-US" sz="2000" dirty="0">
              <a:solidFill>
                <a:schemeClr val="accent3">
                  <a:lumMod val="50000"/>
                </a:schemeClr>
              </a:solidFill>
            </a:endParaRPr>
          </a:p>
        </p:txBody>
      </p:sp>
      <p:sp>
        <p:nvSpPr>
          <p:cNvPr id="33" name="Oval 32"/>
          <p:cNvSpPr/>
          <p:nvPr/>
        </p:nvSpPr>
        <p:spPr>
          <a:xfrm>
            <a:off x="484133" y="5884812"/>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825029" y="5779165"/>
            <a:ext cx="6366261" cy="400110"/>
          </a:xfrm>
          <a:prstGeom prst="rect">
            <a:avLst/>
          </a:prstGeom>
          <a:noFill/>
        </p:spPr>
        <p:txBody>
          <a:bodyPr wrap="square" rtlCol="0">
            <a:spAutoFit/>
          </a:bodyPr>
          <a:lstStyle/>
          <a:p>
            <a:r>
              <a:rPr lang="en-US" sz="2000" dirty="0" err="1" smtClean="0">
                <a:solidFill>
                  <a:schemeClr val="accent3">
                    <a:lumMod val="50000"/>
                  </a:schemeClr>
                </a:solidFill>
              </a:rPr>
              <a:t>Allantoin</a:t>
            </a:r>
            <a:r>
              <a:rPr lang="en-US" sz="2000" dirty="0" smtClean="0">
                <a:solidFill>
                  <a:schemeClr val="accent3">
                    <a:lumMod val="50000"/>
                  </a:schemeClr>
                </a:solidFill>
              </a:rPr>
              <a:t> </a:t>
            </a:r>
            <a:endParaRPr lang="en-US" sz="2000" dirty="0">
              <a:solidFill>
                <a:schemeClr val="accent3">
                  <a:lumMod val="50000"/>
                </a:schemeClr>
              </a:solidFill>
            </a:endParaRPr>
          </a:p>
        </p:txBody>
      </p:sp>
      <p:sp>
        <p:nvSpPr>
          <p:cNvPr id="35" name="Oval 34"/>
          <p:cNvSpPr/>
          <p:nvPr/>
        </p:nvSpPr>
        <p:spPr>
          <a:xfrm>
            <a:off x="420368" y="1978587"/>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6" name="TextBox 35"/>
          <p:cNvSpPr txBox="1"/>
          <p:nvPr/>
        </p:nvSpPr>
        <p:spPr>
          <a:xfrm>
            <a:off x="797356" y="1848104"/>
            <a:ext cx="5808321" cy="400110"/>
          </a:xfrm>
          <a:prstGeom prst="rect">
            <a:avLst/>
          </a:prstGeom>
          <a:noFill/>
        </p:spPr>
        <p:txBody>
          <a:bodyPr wrap="square" rtlCol="0">
            <a:spAutoFit/>
          </a:bodyPr>
          <a:lstStyle/>
          <a:p>
            <a:r>
              <a:rPr lang="zh-TW" altLang="en-US" sz="2000" dirty="0" smtClean="0">
                <a:solidFill>
                  <a:schemeClr val="accent3">
                    <a:lumMod val="50000"/>
                  </a:schemeClr>
                </a:solidFill>
                <a:latin typeface="華康儷中黑" pitchFamily="49" charset="-120"/>
                <a:ea typeface="華康儷中黑" pitchFamily="49" charset="-120"/>
              </a:rPr>
              <a:t>甘油</a:t>
            </a:r>
            <a:endParaRPr lang="en-US" sz="2000" dirty="0" smtClean="0">
              <a:solidFill>
                <a:schemeClr val="accent3">
                  <a:lumMod val="50000"/>
                </a:schemeClr>
              </a:solidFill>
              <a:latin typeface="華康儷中黑" pitchFamily="49" charset="-120"/>
              <a:ea typeface="華康儷中黑" pitchFamily="49" charset="-120"/>
            </a:endParaRPr>
          </a:p>
        </p:txBody>
      </p:sp>
      <p:sp>
        <p:nvSpPr>
          <p:cNvPr id="37" name="Oval 36"/>
          <p:cNvSpPr/>
          <p:nvPr/>
        </p:nvSpPr>
        <p:spPr>
          <a:xfrm>
            <a:off x="440464" y="3035513"/>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8" name="TextBox 37"/>
          <p:cNvSpPr txBox="1"/>
          <p:nvPr/>
        </p:nvSpPr>
        <p:spPr>
          <a:xfrm>
            <a:off x="807405" y="2914623"/>
            <a:ext cx="4879473" cy="400110"/>
          </a:xfrm>
          <a:prstGeom prst="rect">
            <a:avLst/>
          </a:prstGeom>
          <a:noFill/>
        </p:spPr>
        <p:txBody>
          <a:bodyPr wrap="square" rtlCol="0">
            <a:spAutoFit/>
          </a:bodyPr>
          <a:lstStyle/>
          <a:p>
            <a:r>
              <a:rPr lang="zh-TW" altLang="en-US" sz="2000" dirty="0" smtClean="0">
                <a:solidFill>
                  <a:schemeClr val="accent3">
                    <a:lumMod val="50000"/>
                  </a:schemeClr>
                </a:solidFill>
                <a:latin typeface="華康儷中黑" pitchFamily="49" charset="-120"/>
                <a:ea typeface="華康儷中黑" pitchFamily="49" charset="-120"/>
              </a:rPr>
              <a:t>尿囊素 </a:t>
            </a:r>
            <a:r>
              <a:rPr lang="en-US" sz="2000" dirty="0" smtClean="0">
                <a:solidFill>
                  <a:schemeClr val="accent3">
                    <a:lumMod val="50000"/>
                  </a:schemeClr>
                </a:solidFill>
                <a:latin typeface="華康儷中黑" pitchFamily="49" charset="-120"/>
                <a:ea typeface="華康儷中黑" pitchFamily="49" charset="-120"/>
              </a:rPr>
              <a:t> </a:t>
            </a:r>
            <a:endParaRPr lang="en-US" sz="2000" dirty="0">
              <a:solidFill>
                <a:schemeClr val="accent3">
                  <a:lumMod val="50000"/>
                </a:schemeClr>
              </a:solidFill>
              <a:latin typeface="華康儷中黑" pitchFamily="49" charset="-120"/>
              <a:ea typeface="華康儷中黑" pitchFamily="49" charset="-120"/>
            </a:endParaRPr>
          </a:p>
        </p:txBody>
      </p:sp>
      <p:sp>
        <p:nvSpPr>
          <p:cNvPr id="39" name="Oval 38"/>
          <p:cNvSpPr/>
          <p:nvPr/>
        </p:nvSpPr>
        <p:spPr>
          <a:xfrm>
            <a:off x="432096" y="2695561"/>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40" name="TextBox 39"/>
          <p:cNvSpPr txBox="1"/>
          <p:nvPr/>
        </p:nvSpPr>
        <p:spPr>
          <a:xfrm>
            <a:off x="799037" y="2574671"/>
            <a:ext cx="4879473" cy="400110"/>
          </a:xfrm>
          <a:prstGeom prst="rect">
            <a:avLst/>
          </a:prstGeom>
          <a:noFill/>
        </p:spPr>
        <p:txBody>
          <a:bodyPr wrap="square" rtlCol="0">
            <a:spAutoFit/>
          </a:bodyPr>
          <a:lstStyle/>
          <a:p>
            <a:r>
              <a:rPr lang="zh-TW" altLang="en-US" sz="2000" dirty="0" smtClean="0">
                <a:solidFill>
                  <a:schemeClr val="accent3">
                    <a:lumMod val="50000"/>
                  </a:schemeClr>
                </a:solidFill>
                <a:latin typeface="華康儷中黑" pitchFamily="49" charset="-120"/>
                <a:ea typeface="華康儷中黑" pitchFamily="49" charset="-120"/>
              </a:rPr>
              <a:t>泛醇</a:t>
            </a:r>
            <a:endParaRPr lang="en-US" sz="2000" dirty="0">
              <a:solidFill>
                <a:schemeClr val="accent3">
                  <a:lumMod val="50000"/>
                </a:schemeClr>
              </a:solidFill>
              <a:latin typeface="華康儷中黑" pitchFamily="49" charset="-120"/>
              <a:ea typeface="華康儷中黑" pitchFamily="49" charset="-120"/>
            </a:endParaRPr>
          </a:p>
        </p:txBody>
      </p:sp>
      <p:pic>
        <p:nvPicPr>
          <p:cNvPr id="28" name="Picture 27" descr="diaperCream.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5969528" y="2180512"/>
            <a:ext cx="3278158" cy="5257800"/>
          </a:xfrm>
          <a:prstGeom prst="rect">
            <a:avLst/>
          </a:prstGeom>
        </p:spPr>
      </p:pic>
      <p:sp>
        <p:nvSpPr>
          <p:cNvPr id="41" name="TextBox 40"/>
          <p:cNvSpPr txBox="1"/>
          <p:nvPr/>
        </p:nvSpPr>
        <p:spPr>
          <a:xfrm>
            <a:off x="280520" y="133201"/>
            <a:ext cx="6705599" cy="1046440"/>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奇妙嬰兒天然抗敏護膚膏</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 Natural Diaper Cream</a:t>
            </a:r>
          </a:p>
        </p:txBody>
      </p:sp>
      <p:sp>
        <p:nvSpPr>
          <p:cNvPr id="43" name="Oval 42"/>
          <p:cNvSpPr/>
          <p:nvPr/>
        </p:nvSpPr>
        <p:spPr>
          <a:xfrm>
            <a:off x="485813" y="6278364"/>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4" name="TextBox 43"/>
          <p:cNvSpPr txBox="1"/>
          <p:nvPr/>
        </p:nvSpPr>
        <p:spPr>
          <a:xfrm>
            <a:off x="826709" y="6172717"/>
            <a:ext cx="6366261" cy="400110"/>
          </a:xfrm>
          <a:prstGeom prst="rect">
            <a:avLst/>
          </a:prstGeom>
          <a:noFill/>
        </p:spPr>
        <p:txBody>
          <a:bodyPr wrap="square" rtlCol="0">
            <a:spAutoFit/>
          </a:bodyPr>
          <a:lstStyle/>
          <a:p>
            <a:r>
              <a:rPr lang="en-US" sz="2000" i="1" dirty="0" smtClean="0">
                <a:solidFill>
                  <a:schemeClr val="accent3">
                    <a:lumMod val="50000"/>
                  </a:schemeClr>
                </a:solidFill>
              </a:rPr>
              <a:t>Aloe </a:t>
            </a:r>
            <a:r>
              <a:rPr lang="en-US" sz="2000" i="1" dirty="0" err="1" smtClean="0">
                <a:solidFill>
                  <a:schemeClr val="accent3">
                    <a:lumMod val="50000"/>
                  </a:schemeClr>
                </a:solidFill>
              </a:rPr>
              <a:t>barbadensis</a:t>
            </a:r>
            <a:r>
              <a:rPr lang="en-US" sz="2000" dirty="0" smtClean="0">
                <a:solidFill>
                  <a:schemeClr val="accent3">
                    <a:lumMod val="50000"/>
                  </a:schemeClr>
                </a:solidFill>
              </a:rPr>
              <a:t> Leaf Juice  </a:t>
            </a:r>
            <a:endParaRPr lang="en-US" sz="2000" dirty="0">
              <a:solidFill>
                <a:schemeClr val="accent3">
                  <a:lumMod val="50000"/>
                </a:schemeClr>
              </a:solidFill>
            </a:endParaRPr>
          </a:p>
        </p:txBody>
      </p:sp>
      <p:sp>
        <p:nvSpPr>
          <p:cNvPr id="45" name="Oval 44"/>
          <p:cNvSpPr/>
          <p:nvPr/>
        </p:nvSpPr>
        <p:spPr>
          <a:xfrm>
            <a:off x="452192" y="3378825"/>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46" name="TextBox 45"/>
          <p:cNvSpPr txBox="1"/>
          <p:nvPr/>
        </p:nvSpPr>
        <p:spPr>
          <a:xfrm>
            <a:off x="819133" y="3257935"/>
            <a:ext cx="4879473" cy="400110"/>
          </a:xfrm>
          <a:prstGeom prst="rect">
            <a:avLst/>
          </a:prstGeom>
          <a:noFill/>
        </p:spPr>
        <p:txBody>
          <a:bodyPr wrap="square" rtlCol="0">
            <a:spAutoFit/>
          </a:bodyPr>
          <a:lstStyle/>
          <a:p>
            <a:r>
              <a:rPr lang="zh-TW" altLang="en-US" sz="2000" dirty="0" smtClean="0">
                <a:solidFill>
                  <a:schemeClr val="accent3">
                    <a:lumMod val="50000"/>
                  </a:schemeClr>
                </a:solidFill>
                <a:latin typeface="華康儷中黑" pitchFamily="49" charset="-120"/>
                <a:ea typeface="華康儷中黑" pitchFamily="49" charset="-120"/>
              </a:rPr>
              <a:t>蘆薈葉汁</a:t>
            </a:r>
            <a:endParaRPr lang="en-US" sz="2000" dirty="0">
              <a:solidFill>
                <a:schemeClr val="accent3">
                  <a:lumMod val="50000"/>
                </a:schemeClr>
              </a:solidFill>
              <a:latin typeface="華康儷中黑" pitchFamily="49" charset="-120"/>
              <a:ea typeface="華康儷中黑" pitchFamily="49" charset="-120"/>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20" name="Oval 19"/>
          <p:cNvSpPr/>
          <p:nvPr/>
        </p:nvSpPr>
        <p:spPr>
          <a:xfrm>
            <a:off x="448949" y="4935260"/>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a:off x="357781" y="4482429"/>
            <a:ext cx="5942551" cy="369332"/>
          </a:xfrm>
          <a:prstGeom prst="rect">
            <a:avLst/>
          </a:prstGeom>
          <a:noFill/>
        </p:spPr>
        <p:txBody>
          <a:bodyPr wrap="square" rtlCol="0">
            <a:spAutoFit/>
          </a:bodyPr>
          <a:lstStyle/>
          <a:p>
            <a:r>
              <a:rPr lang="en-US" dirty="0" smtClean="0">
                <a:solidFill>
                  <a:srgbClr val="9BBB59">
                    <a:lumMod val="50000"/>
                  </a:srgbClr>
                </a:solidFill>
              </a:rPr>
              <a:t>Direction of Use</a:t>
            </a:r>
            <a:endParaRPr lang="en-US" dirty="0">
              <a:solidFill>
                <a:srgbClr val="9BBB59">
                  <a:lumMod val="50000"/>
                </a:srgbClr>
              </a:solidFill>
            </a:endParaRPr>
          </a:p>
        </p:txBody>
      </p:sp>
      <p:sp>
        <p:nvSpPr>
          <p:cNvPr id="22" name="TextBox 21"/>
          <p:cNvSpPr txBox="1"/>
          <p:nvPr/>
        </p:nvSpPr>
        <p:spPr>
          <a:xfrm>
            <a:off x="789844" y="4829613"/>
            <a:ext cx="6424871" cy="369332"/>
          </a:xfrm>
          <a:prstGeom prst="rect">
            <a:avLst/>
          </a:prstGeom>
          <a:noFill/>
        </p:spPr>
        <p:txBody>
          <a:bodyPr wrap="square" rtlCol="0">
            <a:spAutoFit/>
          </a:bodyPr>
          <a:lstStyle/>
          <a:p>
            <a:r>
              <a:rPr lang="en-US" dirty="0" smtClean="0">
                <a:solidFill>
                  <a:schemeClr val="accent3">
                    <a:lumMod val="50000"/>
                  </a:schemeClr>
                </a:solidFill>
              </a:rPr>
              <a:t>Should be used at every diaper change as needed</a:t>
            </a:r>
            <a:endParaRPr lang="en-US" dirty="0">
              <a:solidFill>
                <a:schemeClr val="accent3">
                  <a:lumMod val="50000"/>
                </a:schemeClr>
              </a:solidFill>
            </a:endParaRPr>
          </a:p>
        </p:txBody>
      </p:sp>
      <p:sp>
        <p:nvSpPr>
          <p:cNvPr id="21" name="TextBox 20"/>
          <p:cNvSpPr txBox="1"/>
          <p:nvPr/>
        </p:nvSpPr>
        <p:spPr>
          <a:xfrm>
            <a:off x="313372" y="1876568"/>
            <a:ext cx="5808321" cy="400110"/>
          </a:xfrm>
          <a:prstGeom prst="rect">
            <a:avLst/>
          </a:prstGeom>
          <a:noFill/>
        </p:spPr>
        <p:txBody>
          <a:bodyPr wrap="square" rtlCol="0">
            <a:spAutoFit/>
          </a:bodyPr>
          <a:lstStyle/>
          <a:p>
            <a:r>
              <a:rPr lang="zh-TW" altLang="en-US" sz="2000" b="1" dirty="0" smtClean="0">
                <a:solidFill>
                  <a:srgbClr val="9BBB59">
                    <a:lumMod val="50000"/>
                  </a:srgbClr>
                </a:solidFill>
                <a:ea typeface="華康儷中黑" pitchFamily="49" charset="-120"/>
              </a:rPr>
              <a:t>使用方法</a:t>
            </a:r>
            <a:endParaRPr lang="en-US" sz="2000" b="1" dirty="0">
              <a:solidFill>
                <a:srgbClr val="9BBB59">
                  <a:lumMod val="50000"/>
                </a:srgbClr>
              </a:solidFill>
              <a:ea typeface="華康儷中黑" pitchFamily="49" charset="-120"/>
            </a:endParaRPr>
          </a:p>
        </p:txBody>
      </p:sp>
      <p:sp>
        <p:nvSpPr>
          <p:cNvPr id="27" name="TextBox 26"/>
          <p:cNvSpPr txBox="1"/>
          <p:nvPr/>
        </p:nvSpPr>
        <p:spPr>
          <a:xfrm>
            <a:off x="302296" y="1156408"/>
            <a:ext cx="7749462" cy="707886"/>
          </a:xfrm>
          <a:prstGeom prst="rect">
            <a:avLst/>
          </a:prstGeom>
          <a:noFill/>
        </p:spPr>
        <p:txBody>
          <a:bodyPr wrap="square" rtlCol="0">
            <a:spAutoFit/>
          </a:bodyPr>
          <a:lstStyle/>
          <a:p>
            <a:r>
              <a:rPr lang="zh-TW" altLang="en-US" sz="2000" dirty="0" smtClean="0">
                <a:solidFill>
                  <a:srgbClr val="8064A2">
                    <a:lumMod val="75000"/>
                  </a:srgbClr>
                </a:solidFill>
                <a:latin typeface="華康儷中黑" pitchFamily="49" charset="-120"/>
                <a:ea typeface="華康儷中黑" pitchFamily="49" charset="-120"/>
              </a:rPr>
              <a:t>長時間接觸大小便、進食新的食物、尿片過緊引致摩擦等因素都會導致輕微的皮膚刺激</a:t>
            </a:r>
            <a:endParaRPr lang="en-US" sz="2000" dirty="0">
              <a:solidFill>
                <a:srgbClr val="8064A2">
                  <a:lumMod val="75000"/>
                </a:srgbClr>
              </a:solidFill>
              <a:latin typeface="華康儷中黑" pitchFamily="49" charset="-120"/>
              <a:ea typeface="華康儷中黑" pitchFamily="49" charset="-120"/>
            </a:endParaRPr>
          </a:p>
        </p:txBody>
      </p:sp>
      <p:sp>
        <p:nvSpPr>
          <p:cNvPr id="29" name="TextBox 28"/>
          <p:cNvSpPr txBox="1"/>
          <p:nvPr/>
        </p:nvSpPr>
        <p:spPr>
          <a:xfrm>
            <a:off x="324072" y="3509320"/>
            <a:ext cx="5956148" cy="923330"/>
          </a:xfrm>
          <a:prstGeom prst="rect">
            <a:avLst/>
          </a:prstGeom>
          <a:noFill/>
        </p:spPr>
        <p:txBody>
          <a:bodyPr wrap="square" rtlCol="0">
            <a:spAutoFit/>
          </a:bodyPr>
          <a:lstStyle/>
          <a:p>
            <a:r>
              <a:rPr lang="en-US" dirty="0" smtClean="0">
                <a:solidFill>
                  <a:schemeClr val="accent4">
                    <a:lumMod val="50000"/>
                  </a:schemeClr>
                </a:solidFill>
              </a:rPr>
              <a:t>Minor skin irritation can occur from time to time as a result of prolonged exposure to urine and feces, introduction of new foods, rubbing from diapers that are too tight, and more</a:t>
            </a:r>
            <a:endParaRPr lang="en-US" dirty="0">
              <a:solidFill>
                <a:schemeClr val="accent4">
                  <a:lumMod val="50000"/>
                </a:schemeClr>
              </a:solidFill>
            </a:endParaRPr>
          </a:p>
        </p:txBody>
      </p:sp>
      <p:pic>
        <p:nvPicPr>
          <p:cNvPr id="18" name="Picture 17" descr="diaperCream.png"/>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6049912" y="2180512"/>
            <a:ext cx="3249652" cy="5212080"/>
          </a:xfrm>
          <a:prstGeom prst="rect">
            <a:avLst/>
          </a:prstGeom>
        </p:spPr>
      </p:pic>
      <p:sp>
        <p:nvSpPr>
          <p:cNvPr id="23" name="TextBox 22"/>
          <p:cNvSpPr txBox="1"/>
          <p:nvPr/>
        </p:nvSpPr>
        <p:spPr>
          <a:xfrm>
            <a:off x="280520" y="133201"/>
            <a:ext cx="6705599" cy="1015663"/>
          </a:xfrm>
          <a:prstGeom prst="rect">
            <a:avLst/>
          </a:prstGeom>
          <a:noFill/>
        </p:spPr>
        <p:txBody>
          <a:bodyPr wrap="square" rtlCol="0">
            <a:spAutoFit/>
          </a:bodyPr>
          <a:lstStyle/>
          <a:p>
            <a:r>
              <a:rPr lang="zh-TW" altLang="en-US" sz="3200" dirty="0" smtClean="0">
                <a:solidFill>
                  <a:srgbClr val="8064A2">
                    <a:lumMod val="75000"/>
                  </a:srgbClr>
                </a:solidFill>
                <a:ea typeface="華康儷中黑" pitchFamily="49" charset="-120"/>
              </a:rPr>
              <a:t>奇妙嬰兒天然抗敏護膚膏</a:t>
            </a:r>
            <a:endParaRPr lang="en-US" sz="3200" dirty="0" smtClean="0">
              <a:solidFill>
                <a:srgbClr val="8064A2">
                  <a:lumMod val="75000"/>
                </a:srgbClr>
              </a:solidFill>
              <a:ea typeface="華康儷中黑" pitchFamily="49" charset="-120"/>
            </a:endParaRPr>
          </a:p>
          <a:p>
            <a:r>
              <a:rPr lang="en-US" sz="2800" dirty="0" smtClean="0">
                <a:solidFill>
                  <a:srgbClr val="8064A2">
                    <a:lumMod val="75000"/>
                  </a:srgbClr>
                </a:solidFill>
                <a:ea typeface="華康儷中黑" pitchFamily="49" charset="-120"/>
              </a:rPr>
              <a:t>DNA Miracles Natural Diaper Cream</a:t>
            </a:r>
          </a:p>
        </p:txBody>
      </p:sp>
      <p:sp>
        <p:nvSpPr>
          <p:cNvPr id="24" name="TextBox 23"/>
          <p:cNvSpPr txBox="1"/>
          <p:nvPr/>
        </p:nvSpPr>
        <p:spPr>
          <a:xfrm>
            <a:off x="484890" y="6096000"/>
            <a:ext cx="4772910" cy="400110"/>
          </a:xfrm>
          <a:prstGeom prst="rect">
            <a:avLst/>
          </a:prstGeom>
          <a:noFill/>
        </p:spPr>
        <p:txBody>
          <a:bodyPr wrap="none" rtlCol="0">
            <a:spAutoFit/>
          </a:bodyPr>
          <a:lstStyle/>
          <a:p>
            <a:pPr algn="ctr"/>
            <a:r>
              <a:rPr lang="it-IT" sz="2000" b="1" dirty="0" smtClean="0">
                <a:solidFill>
                  <a:srgbClr val="1F497D">
                    <a:lumMod val="60000"/>
                    <a:lumOff val="40000"/>
                  </a:srgbClr>
                </a:solidFill>
              </a:rPr>
              <a:t>HK6931 | DC $89.00</a:t>
            </a:r>
            <a:r>
              <a:rPr lang="it-IT" sz="2000" b="1" dirty="0">
                <a:solidFill>
                  <a:srgbClr val="1F497D">
                    <a:lumMod val="60000"/>
                    <a:lumOff val="40000"/>
                  </a:srgbClr>
                </a:solidFill>
              </a:rPr>
              <a:t> </a:t>
            </a:r>
            <a:r>
              <a:rPr lang="it-IT" sz="2000" b="1" dirty="0" smtClean="0">
                <a:solidFill>
                  <a:srgbClr val="1F497D">
                    <a:lumMod val="60000"/>
                    <a:lumOff val="40000"/>
                  </a:srgbClr>
                </a:solidFill>
              </a:rPr>
              <a:t>|</a:t>
            </a:r>
            <a:r>
              <a:rPr lang="it-IT" sz="2000" b="1" dirty="0">
                <a:solidFill>
                  <a:srgbClr val="1F497D">
                    <a:lumMod val="60000"/>
                    <a:lumOff val="40000"/>
                  </a:srgbClr>
                </a:solidFill>
              </a:rPr>
              <a:t> SR </a:t>
            </a:r>
            <a:r>
              <a:rPr lang="it-IT" sz="2000" b="1" dirty="0" smtClean="0">
                <a:solidFill>
                  <a:srgbClr val="1F497D">
                    <a:lumMod val="60000"/>
                    <a:lumOff val="40000"/>
                  </a:srgbClr>
                </a:solidFill>
              </a:rPr>
              <a:t>$125.00</a:t>
            </a:r>
            <a:r>
              <a:rPr lang="it-IT" sz="2000" b="1" dirty="0">
                <a:solidFill>
                  <a:srgbClr val="1F497D">
                    <a:lumMod val="60000"/>
                    <a:lumOff val="40000"/>
                  </a:srgbClr>
                </a:solidFill>
              </a:rPr>
              <a:t> </a:t>
            </a:r>
            <a:r>
              <a:rPr lang="it-IT" sz="2000" b="1" dirty="0" smtClean="0">
                <a:solidFill>
                  <a:srgbClr val="1F497D">
                    <a:lumMod val="60000"/>
                    <a:lumOff val="40000"/>
                  </a:srgbClr>
                </a:solidFill>
              </a:rPr>
              <a:t>|</a:t>
            </a:r>
            <a:r>
              <a:rPr lang="it-IT" sz="2000" b="1" dirty="0">
                <a:solidFill>
                  <a:srgbClr val="1F497D">
                    <a:lumMod val="60000"/>
                    <a:lumOff val="40000"/>
                  </a:srgbClr>
                </a:solidFill>
              </a:rPr>
              <a:t> BV </a:t>
            </a:r>
            <a:r>
              <a:rPr lang="it-IT" sz="2000" b="1" dirty="0" smtClean="0">
                <a:solidFill>
                  <a:srgbClr val="1F497D">
                    <a:lumMod val="60000"/>
                    <a:lumOff val="40000"/>
                  </a:srgbClr>
                </a:solidFill>
              </a:rPr>
              <a:t>7.5</a:t>
            </a:r>
            <a:endParaRPr lang="it-IT" sz="2000" b="1" dirty="0">
              <a:solidFill>
                <a:srgbClr val="1F497D">
                  <a:lumMod val="60000"/>
                  <a:lumOff val="40000"/>
                </a:srgbClr>
              </a:solidFill>
            </a:endParaRPr>
          </a:p>
        </p:txBody>
      </p:sp>
      <p:sp>
        <p:nvSpPr>
          <p:cNvPr id="25" name="Oval 24"/>
          <p:cNvSpPr/>
          <p:nvPr/>
        </p:nvSpPr>
        <p:spPr>
          <a:xfrm>
            <a:off x="420368" y="2450843"/>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0" name="TextBox 29"/>
          <p:cNvSpPr txBox="1"/>
          <p:nvPr/>
        </p:nvSpPr>
        <p:spPr>
          <a:xfrm>
            <a:off x="797356" y="2320360"/>
            <a:ext cx="5808321" cy="400110"/>
          </a:xfrm>
          <a:prstGeom prst="rect">
            <a:avLst/>
          </a:prstGeom>
          <a:noFill/>
        </p:spPr>
        <p:txBody>
          <a:bodyPr wrap="square" rtlCol="0">
            <a:spAutoFit/>
          </a:bodyPr>
          <a:lstStyle/>
          <a:p>
            <a:r>
              <a:rPr lang="zh-TW" altLang="en-US" sz="2000" dirty="0" smtClean="0">
                <a:solidFill>
                  <a:srgbClr val="9BBB59">
                    <a:lumMod val="50000"/>
                  </a:srgbClr>
                </a:solidFill>
                <a:ea typeface="華康儷中黑" pitchFamily="49" charset="-120"/>
              </a:rPr>
              <a:t>可按需要於每次換尿片時使用</a:t>
            </a:r>
            <a:endParaRPr lang="en-US" altLang="en-US" sz="2000" dirty="0" smtClean="0">
              <a:solidFill>
                <a:srgbClr val="9BBB59">
                  <a:lumMod val="50000"/>
                </a:srgbClr>
              </a:solidFill>
              <a:ea typeface="華康儷中黑" pitchFamily="49" charset="-120"/>
            </a:endParaRPr>
          </a:p>
        </p:txBody>
      </p:sp>
      <p:sp>
        <p:nvSpPr>
          <p:cNvPr id="31" name="Oval 30"/>
          <p:cNvSpPr/>
          <p:nvPr/>
        </p:nvSpPr>
        <p:spPr>
          <a:xfrm>
            <a:off x="422048" y="2884587"/>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prstClr val="white"/>
              </a:solidFill>
            </a:endParaRPr>
          </a:p>
        </p:txBody>
      </p:sp>
      <p:sp>
        <p:nvSpPr>
          <p:cNvPr id="32" name="TextBox 31"/>
          <p:cNvSpPr txBox="1"/>
          <p:nvPr/>
        </p:nvSpPr>
        <p:spPr>
          <a:xfrm>
            <a:off x="799036" y="2754104"/>
            <a:ext cx="5808321" cy="707886"/>
          </a:xfrm>
          <a:prstGeom prst="rect">
            <a:avLst/>
          </a:prstGeom>
          <a:noFill/>
        </p:spPr>
        <p:txBody>
          <a:bodyPr wrap="square" rtlCol="0">
            <a:spAutoFit/>
          </a:bodyPr>
          <a:lstStyle/>
          <a:p>
            <a:r>
              <a:rPr lang="zh-TW" altLang="en-US" sz="2000" dirty="0" smtClean="0">
                <a:solidFill>
                  <a:srgbClr val="9BBB59">
                    <a:lumMod val="50000"/>
                  </a:srgbClr>
                </a:solidFill>
                <a:ea typeface="華康儷中黑" pitchFamily="49" charset="-120"/>
              </a:rPr>
              <a:t>首先以溫和的濕紙巾或以溫水沾濕的毛巾清潔尿片包裹的部位。確保皮膚已經拍乾，才使用護膚膏</a:t>
            </a:r>
            <a:endParaRPr lang="en-US" altLang="en-US" sz="2000" dirty="0" smtClean="0">
              <a:solidFill>
                <a:srgbClr val="9BBB59">
                  <a:lumMod val="50000"/>
                </a:srgbClr>
              </a:solidFill>
              <a:ea typeface="華康儷中黑" pitchFamily="49" charset="-120"/>
            </a:endParaRPr>
          </a:p>
        </p:txBody>
      </p:sp>
      <p:sp>
        <p:nvSpPr>
          <p:cNvPr id="33" name="Oval 32"/>
          <p:cNvSpPr/>
          <p:nvPr/>
        </p:nvSpPr>
        <p:spPr>
          <a:xfrm>
            <a:off x="450629" y="5308716"/>
            <a:ext cx="173789" cy="1737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791524" y="5182973"/>
            <a:ext cx="6734691" cy="923330"/>
          </a:xfrm>
          <a:prstGeom prst="rect">
            <a:avLst/>
          </a:prstGeom>
          <a:noFill/>
        </p:spPr>
        <p:txBody>
          <a:bodyPr wrap="square" rtlCol="0">
            <a:spAutoFit/>
          </a:bodyPr>
          <a:lstStyle/>
          <a:p>
            <a:r>
              <a:rPr lang="en-US" dirty="0" smtClean="0">
                <a:solidFill>
                  <a:schemeClr val="accent3">
                    <a:lumMod val="50000"/>
                  </a:schemeClr>
                </a:solidFill>
              </a:rPr>
              <a:t>First, gently clean the affected area with mild wipes or a warm wet washcloth. Make sure the affected area is dry before applying the diaper cream. </a:t>
            </a:r>
            <a:endParaRPr lang="en-US" dirty="0">
              <a:solidFill>
                <a:schemeClr val="accent3">
                  <a:lumMod val="50000"/>
                </a:schemeClr>
              </a:solidFill>
            </a:endParaRPr>
          </a:p>
        </p:txBody>
      </p:sp>
    </p:spTree>
    <p:extLst>
      <p:ext uri="{BB962C8B-B14F-4D97-AF65-F5344CB8AC3E}">
        <p14:creationId xmlns="" xmlns:p14="http://schemas.microsoft.com/office/powerpoint/2010/main" val="3205875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19" name="Picture 18" descr="DNA_Logos_MiraclesNatural.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3178723" y="1407926"/>
            <a:ext cx="2743017" cy="4266916"/>
          </a:xfrm>
          <a:prstGeom prst="rect">
            <a:avLst/>
          </a:prstGeom>
        </p:spPr>
      </p:pic>
      <p:sp>
        <p:nvSpPr>
          <p:cNvPr id="5" name="TextBox 4"/>
          <p:cNvSpPr txBox="1"/>
          <p:nvPr/>
        </p:nvSpPr>
        <p:spPr>
          <a:xfrm>
            <a:off x="3653118" y="5715000"/>
            <a:ext cx="4114800" cy="400110"/>
          </a:xfrm>
          <a:prstGeom prst="rect">
            <a:avLst/>
          </a:prstGeom>
          <a:noFill/>
        </p:spPr>
        <p:txBody>
          <a:bodyPr wrap="square" rtlCol="0">
            <a:spAutoFit/>
          </a:bodyPr>
          <a:lstStyle/>
          <a:p>
            <a:r>
              <a:rPr lang="zh-TW" altLang="en-US" sz="2000" dirty="0" smtClean="0">
                <a:solidFill>
                  <a:srgbClr val="8064A2">
                    <a:lumMod val="75000"/>
                  </a:srgbClr>
                </a:solidFill>
                <a:ea typeface="華康儷中黑" pitchFamily="49" charset="-120"/>
              </a:rPr>
              <a:t>奇妙嬰兒天然系列</a:t>
            </a:r>
            <a:endParaRPr lang="en-US" sz="2000" dirty="0">
              <a:solidFill>
                <a:srgbClr val="8064A2">
                  <a:lumMod val="75000"/>
                </a:srgbClr>
              </a:solidFill>
              <a:ea typeface="華康儷中黑" pitchFamily="49" charset="-120"/>
            </a:endParaRPr>
          </a:p>
        </p:txBody>
      </p:sp>
    </p:spTree>
    <p:extLst>
      <p:ext uri="{BB962C8B-B14F-4D97-AF65-F5344CB8AC3E}">
        <p14:creationId xmlns="" xmlns:p14="http://schemas.microsoft.com/office/powerpoint/2010/main" val="7122786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A_Background_Helex.png"/>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0" y="0"/>
            <a:ext cx="9143391" cy="6857543"/>
          </a:xfrm>
          <a:prstGeom prst="rect">
            <a:avLst/>
          </a:prstGeom>
        </p:spPr>
      </p:pic>
      <p:pic>
        <p:nvPicPr>
          <p:cNvPr id="3" name="Picture 2"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7785861" y="4950714"/>
            <a:ext cx="1097207" cy="1706766"/>
          </a:xfrm>
          <a:prstGeom prst="rect">
            <a:avLst/>
          </a:prstGeom>
        </p:spPr>
      </p:pic>
      <p:pic>
        <p:nvPicPr>
          <p:cNvPr id="5" name="Picture 4" descr="DNA_Logos_Miracles.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230698" y="4950714"/>
            <a:ext cx="1067948" cy="1706766"/>
          </a:xfrm>
          <a:prstGeom prst="rect">
            <a:avLst/>
          </a:prstGeom>
        </p:spPr>
      </p:pic>
      <p:pic>
        <p:nvPicPr>
          <p:cNvPr id="1026" name="Picture 2"/>
          <p:cNvPicPr>
            <a:picLocks noChangeAspect="1" noChangeArrowheads="1"/>
          </p:cNvPicPr>
          <p:nvPr/>
        </p:nvPicPr>
        <p:blipFill>
          <a:blip r:embed="rId5"/>
          <a:srcRect/>
          <a:stretch>
            <a:fillRect/>
          </a:stretch>
        </p:blipFill>
        <p:spPr bwMode="auto">
          <a:xfrm>
            <a:off x="143712" y="1757820"/>
            <a:ext cx="3467100" cy="4899660"/>
          </a:xfrm>
          <a:prstGeom prst="rect">
            <a:avLst/>
          </a:prstGeom>
          <a:noFill/>
          <a:ln w="9525">
            <a:noFill/>
            <a:miter lim="800000"/>
            <a:headEnd/>
            <a:tailEnd/>
          </a:ln>
        </p:spPr>
      </p:pic>
      <p:pic>
        <p:nvPicPr>
          <p:cNvPr id="1027" name="Picture 3"/>
          <p:cNvPicPr>
            <a:picLocks noChangeAspect="1" noChangeArrowheads="1"/>
          </p:cNvPicPr>
          <p:nvPr/>
        </p:nvPicPr>
        <p:blipFill>
          <a:blip r:embed="rId6"/>
          <a:srcRect/>
          <a:stretch>
            <a:fillRect/>
          </a:stretch>
        </p:blipFill>
        <p:spPr bwMode="auto">
          <a:xfrm>
            <a:off x="1298646" y="140895"/>
            <a:ext cx="3459480" cy="4907280"/>
          </a:xfrm>
          <a:prstGeom prst="rect">
            <a:avLst/>
          </a:prstGeom>
          <a:noFill/>
          <a:ln w="9525">
            <a:noFill/>
            <a:miter lim="800000"/>
            <a:headEnd/>
            <a:tailEnd/>
          </a:ln>
        </p:spPr>
      </p:pic>
      <p:pic>
        <p:nvPicPr>
          <p:cNvPr id="1028" name="Picture 4"/>
          <p:cNvPicPr>
            <a:picLocks noChangeAspect="1" noChangeArrowheads="1"/>
          </p:cNvPicPr>
          <p:nvPr/>
        </p:nvPicPr>
        <p:blipFill>
          <a:blip r:embed="rId7"/>
          <a:srcRect/>
          <a:stretch>
            <a:fillRect/>
          </a:stretch>
        </p:blipFill>
        <p:spPr bwMode="auto">
          <a:xfrm>
            <a:off x="3385124" y="133275"/>
            <a:ext cx="3459480" cy="4914900"/>
          </a:xfrm>
          <a:prstGeom prst="rect">
            <a:avLst/>
          </a:prstGeom>
          <a:noFill/>
          <a:ln w="9525">
            <a:noFill/>
            <a:miter lim="800000"/>
            <a:headEnd/>
            <a:tailEnd/>
          </a:ln>
        </p:spPr>
      </p:pic>
      <p:pic>
        <p:nvPicPr>
          <p:cNvPr id="1029" name="Picture 5"/>
          <p:cNvPicPr>
            <a:picLocks noChangeAspect="1" noChangeArrowheads="1"/>
          </p:cNvPicPr>
          <p:nvPr/>
        </p:nvPicPr>
        <p:blipFill>
          <a:blip r:embed="rId8"/>
          <a:srcRect/>
          <a:stretch>
            <a:fillRect/>
          </a:stretch>
        </p:blipFill>
        <p:spPr bwMode="auto">
          <a:xfrm>
            <a:off x="5676900" y="125655"/>
            <a:ext cx="3467100" cy="4914900"/>
          </a:xfrm>
          <a:prstGeom prst="rect">
            <a:avLst/>
          </a:prstGeom>
          <a:noFill/>
          <a:ln w="9525">
            <a:noFill/>
            <a:miter lim="800000"/>
            <a:headEnd/>
            <a:tailEnd/>
          </a:ln>
        </p:spPr>
      </p:pic>
    </p:spTree>
    <p:extLst>
      <p:ext uri="{BB962C8B-B14F-4D97-AF65-F5344CB8AC3E}">
        <p14:creationId xmlns="" xmlns:p14="http://schemas.microsoft.com/office/powerpoint/2010/main" val="15083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par>
                                <p:cTn id="8" presetID="3"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linds(horizontal)">
                                      <p:cBhvr>
                                        <p:cTn id="10" dur="500"/>
                                        <p:tgtEl>
                                          <p:spTgt spid="1028"/>
                                        </p:tgtEl>
                                      </p:cBhvr>
                                    </p:animEffect>
                                  </p:childTnLst>
                                </p:cTn>
                              </p:par>
                              <p:par>
                                <p:cTn id="11" presetID="3" presetClass="entr" presetSubtype="1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blinds(horizontal)">
                                      <p:cBhvr>
                                        <p:cTn id="13"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A_Background_Helex.png"/>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609" y="42605"/>
            <a:ext cx="9143391" cy="6857543"/>
          </a:xfrm>
          <a:prstGeom prst="rect">
            <a:avLst/>
          </a:prstGeom>
        </p:spPr>
      </p:pic>
      <p:pic>
        <p:nvPicPr>
          <p:cNvPr id="3" name="Picture 2"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7785861" y="4950714"/>
            <a:ext cx="1097207" cy="1706766"/>
          </a:xfrm>
          <a:prstGeom prst="rect">
            <a:avLst/>
          </a:prstGeom>
        </p:spPr>
      </p:pic>
      <p:pic>
        <p:nvPicPr>
          <p:cNvPr id="5" name="Picture 4" descr="DNA_Logos_Miracles.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230698" y="4950714"/>
            <a:ext cx="1067948" cy="1706766"/>
          </a:xfrm>
          <a:prstGeom prst="rect">
            <a:avLst/>
          </a:prstGeom>
        </p:spPr>
      </p:pic>
      <p:sp>
        <p:nvSpPr>
          <p:cNvPr id="6" name="Rectangle 5"/>
          <p:cNvSpPr/>
          <p:nvPr/>
        </p:nvSpPr>
        <p:spPr>
          <a:xfrm>
            <a:off x="230698" y="72554"/>
            <a:ext cx="8460301" cy="1569660"/>
          </a:xfrm>
          <a:prstGeom prst="rect">
            <a:avLst/>
          </a:prstGeom>
        </p:spPr>
        <p:txBody>
          <a:bodyPr wrap="square">
            <a:spAutoFit/>
          </a:bodyPr>
          <a:lstStyle/>
          <a:p>
            <a:r>
              <a:rPr lang="en-US" sz="4800" b="1" dirty="0"/>
              <a:t>	</a:t>
            </a:r>
            <a:r>
              <a:rPr lang="en-US" sz="4800" b="1" dirty="0" smtClean="0"/>
              <a:t>	         </a:t>
            </a:r>
            <a:r>
              <a:rPr lang="en-US" sz="4800" b="1" dirty="0" smtClean="0">
                <a:solidFill>
                  <a:schemeClr val="accent4">
                    <a:lumMod val="40000"/>
                    <a:lumOff val="60000"/>
                  </a:schemeClr>
                </a:solidFill>
              </a:rPr>
              <a:t>Dr</a:t>
            </a:r>
            <a:r>
              <a:rPr lang="en-US" sz="4800" b="1" dirty="0">
                <a:solidFill>
                  <a:schemeClr val="accent4">
                    <a:lumMod val="40000"/>
                    <a:lumOff val="60000"/>
                  </a:schemeClr>
                </a:solidFill>
              </a:rPr>
              <a:t>. Mark Lang, N.D.</a:t>
            </a:r>
          </a:p>
          <a:p>
            <a:r>
              <a:rPr lang="en-US" sz="4800" b="1" dirty="0" smtClean="0">
                <a:solidFill>
                  <a:schemeClr val="accent4">
                    <a:lumMod val="40000"/>
                    <a:lumOff val="60000"/>
                  </a:schemeClr>
                </a:solidFill>
              </a:rPr>
              <a:t>			</a:t>
            </a:r>
            <a:endParaRPr lang="en-US" sz="4800" b="1" dirty="0">
              <a:solidFill>
                <a:schemeClr val="accent4">
                  <a:lumMod val="40000"/>
                  <a:lumOff val="60000"/>
                </a:schemeClr>
              </a:solidFill>
            </a:endParaRPr>
          </a:p>
        </p:txBody>
      </p:sp>
      <p:pic>
        <p:nvPicPr>
          <p:cNvPr id="7" name="Picture 6" descr="DrLang.jpg"/>
          <p:cNvPicPr>
            <a:picLocks noChangeAspect="1"/>
          </p:cNvPicPr>
          <p:nvPr/>
        </p:nvPicPr>
        <p:blipFill rotWithShape="1">
          <a:blip r:embed="rId5">
            <a:extLst>
              <a:ext uri="{28A0092B-C50C-407E-A947-70E740481C1C}">
                <a14:useLocalDpi xmlns="" xmlns:a14="http://schemas.microsoft.com/office/drawing/2010/main" val="0"/>
              </a:ext>
            </a:extLst>
          </a:blip>
          <a:srcRect l="18116" r="18025"/>
          <a:stretch/>
        </p:blipFill>
        <p:spPr>
          <a:xfrm>
            <a:off x="217019" y="1503195"/>
            <a:ext cx="2369736" cy="3710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2687060" y="4004028"/>
            <a:ext cx="5421960" cy="2554545"/>
          </a:xfrm>
          <a:prstGeom prst="rect">
            <a:avLst/>
          </a:prstGeom>
        </p:spPr>
        <p:txBody>
          <a:bodyPr wrap="square">
            <a:spAutoFit/>
          </a:bodyPr>
          <a:lstStyle/>
          <a:p>
            <a:pPr marL="342900" indent="-342900">
              <a:buFont typeface="Arial"/>
              <a:buChar char="•"/>
            </a:pPr>
            <a:r>
              <a:rPr lang="en-US" sz="2000" dirty="0" smtClean="0"/>
              <a:t>Director of Quality Control </a:t>
            </a:r>
            <a:r>
              <a:rPr lang="en-US" sz="2000" dirty="0"/>
              <a:t>for Market </a:t>
            </a:r>
            <a:r>
              <a:rPr lang="en-US" sz="2000" dirty="0" smtClean="0"/>
              <a:t>America</a:t>
            </a:r>
          </a:p>
          <a:p>
            <a:pPr marL="342900" indent="-342900">
              <a:buFont typeface="Arial"/>
              <a:buChar char="•"/>
            </a:pPr>
            <a:r>
              <a:rPr lang="en-US" sz="2000" dirty="0" smtClean="0"/>
              <a:t>Bachelor of Science </a:t>
            </a:r>
            <a:r>
              <a:rPr lang="en-US" sz="2000" dirty="0"/>
              <a:t>in Chemistry </a:t>
            </a:r>
            <a:endParaRPr lang="en-US" sz="2000" dirty="0" smtClean="0"/>
          </a:p>
          <a:p>
            <a:pPr marL="342900" indent="-342900">
              <a:buFont typeface="Arial"/>
              <a:buChar char="•"/>
            </a:pPr>
            <a:r>
              <a:rPr lang="en-US" sz="2000" dirty="0" smtClean="0"/>
              <a:t>PhD </a:t>
            </a:r>
            <a:r>
              <a:rPr lang="en-US" sz="2000" dirty="0"/>
              <a:t>in Analytical </a:t>
            </a:r>
            <a:r>
              <a:rPr lang="en-US" sz="2000" dirty="0" smtClean="0"/>
              <a:t>Chemistry</a:t>
            </a:r>
          </a:p>
          <a:p>
            <a:pPr marL="342900" indent="-342900">
              <a:buFont typeface="Arial"/>
              <a:buChar char="•"/>
            </a:pPr>
            <a:r>
              <a:rPr lang="en-US" sz="2000" dirty="0" smtClean="0"/>
              <a:t>Former Scientific </a:t>
            </a:r>
            <a:r>
              <a:rPr lang="en-US" sz="2000" dirty="0"/>
              <a:t>D</a:t>
            </a:r>
            <a:r>
              <a:rPr lang="en-US" sz="2000" dirty="0" smtClean="0"/>
              <a:t>irector </a:t>
            </a:r>
            <a:r>
              <a:rPr lang="en-US" sz="2000" dirty="0"/>
              <a:t>at the Institute </a:t>
            </a:r>
            <a:r>
              <a:rPr lang="en-US" sz="2000" dirty="0" smtClean="0"/>
              <a:t>for </a:t>
            </a:r>
            <a:r>
              <a:rPr lang="en-US" sz="2000" dirty="0" err="1" smtClean="0"/>
              <a:t>Nutraceutical</a:t>
            </a:r>
            <a:r>
              <a:rPr lang="en-US" sz="2000" dirty="0" smtClean="0"/>
              <a:t> Advancement</a:t>
            </a:r>
          </a:p>
          <a:p>
            <a:pPr marL="342900" indent="-342900">
              <a:buFont typeface="Arial"/>
              <a:buChar char="•"/>
            </a:pPr>
            <a:r>
              <a:rPr lang="en-US" sz="2000" dirty="0" smtClean="0"/>
              <a:t>Holds two </a:t>
            </a:r>
            <a:r>
              <a:rPr lang="en-US" sz="2000" dirty="0"/>
              <a:t>patents </a:t>
            </a:r>
            <a:r>
              <a:rPr lang="en-US" sz="2000" dirty="0" smtClean="0"/>
              <a:t>and several peer</a:t>
            </a:r>
            <a:r>
              <a:rPr lang="en-US" sz="2000" dirty="0"/>
              <a:t>-reviewed research articles in </a:t>
            </a:r>
            <a:r>
              <a:rPr lang="en-US" sz="2000" dirty="0" smtClean="0"/>
              <a:t>electrochemistry and </a:t>
            </a:r>
            <a:r>
              <a:rPr lang="en-US" sz="2000" dirty="0"/>
              <a:t>plant chemistry. </a:t>
            </a:r>
            <a:endParaRPr lang="en-US" sz="2000" dirty="0" smtClean="0"/>
          </a:p>
        </p:txBody>
      </p:sp>
      <p:sp>
        <p:nvSpPr>
          <p:cNvPr id="9" name="Rectangle 8"/>
          <p:cNvSpPr/>
          <p:nvPr/>
        </p:nvSpPr>
        <p:spPr>
          <a:xfrm>
            <a:off x="2738980" y="1386372"/>
            <a:ext cx="5421960" cy="2462213"/>
          </a:xfrm>
          <a:prstGeom prst="rect">
            <a:avLst/>
          </a:prstGeom>
        </p:spPr>
        <p:txBody>
          <a:bodyPr wrap="square">
            <a:spAutoFit/>
          </a:bodyPr>
          <a:lstStyle/>
          <a:p>
            <a:pPr marL="342900" indent="-342900">
              <a:buFont typeface="Arial"/>
              <a:buChar char="•"/>
            </a:pPr>
            <a:r>
              <a:rPr lang="zh-TW" altLang="en-US" sz="2200" dirty="0" smtClean="0">
                <a:ea typeface="華康儷中黑" pitchFamily="49" charset="-120"/>
              </a:rPr>
              <a:t>美安集團品質管制總監</a:t>
            </a:r>
            <a:endParaRPr lang="en-US" sz="2200" dirty="0" smtClean="0">
              <a:ea typeface="華康儷中黑" pitchFamily="49" charset="-120"/>
            </a:endParaRPr>
          </a:p>
          <a:p>
            <a:pPr marL="342900" indent="-342900">
              <a:buFont typeface="Arial"/>
              <a:buChar char="•"/>
            </a:pPr>
            <a:r>
              <a:rPr lang="zh-TW" altLang="en-US" sz="2200" dirty="0" smtClean="0">
                <a:ea typeface="華康儷中黑" pitchFamily="49" charset="-120"/>
              </a:rPr>
              <a:t>化學科學學士</a:t>
            </a:r>
            <a:r>
              <a:rPr lang="en-US" sz="2200" dirty="0" smtClean="0">
                <a:ea typeface="華康儷中黑" pitchFamily="49" charset="-120"/>
              </a:rPr>
              <a:t> </a:t>
            </a:r>
          </a:p>
          <a:p>
            <a:pPr marL="342900" indent="-342900">
              <a:buFont typeface="Arial"/>
              <a:buChar char="•"/>
            </a:pPr>
            <a:r>
              <a:rPr lang="zh-TW" altLang="en-US" sz="2200" dirty="0" smtClean="0">
                <a:ea typeface="華康儷中黑" pitchFamily="49" charset="-120"/>
              </a:rPr>
              <a:t>分析化學博士</a:t>
            </a:r>
            <a:endParaRPr lang="en-US" sz="2200" dirty="0" smtClean="0">
              <a:ea typeface="華康儷中黑" pitchFamily="49" charset="-120"/>
            </a:endParaRPr>
          </a:p>
          <a:p>
            <a:pPr marL="342900" indent="-342900">
              <a:buFont typeface="Arial"/>
              <a:buChar char="•"/>
            </a:pPr>
            <a:r>
              <a:rPr lang="zh-TW" altLang="en-US" sz="2200" dirty="0" smtClean="0">
                <a:ea typeface="華康儷中黑" pitchFamily="49" charset="-120"/>
              </a:rPr>
              <a:t>營養醫學發展協會</a:t>
            </a:r>
            <a:r>
              <a:rPr lang="en-US" altLang="zh-TW" sz="2200" dirty="0" smtClean="0">
                <a:ea typeface="華康儷中黑" pitchFamily="49" charset="-120"/>
              </a:rPr>
              <a:t>(I</a:t>
            </a:r>
            <a:r>
              <a:rPr lang="en-US" sz="2200" dirty="0" smtClean="0">
                <a:ea typeface="華康儷中黑" pitchFamily="49" charset="-120"/>
              </a:rPr>
              <a:t>nstitute for </a:t>
            </a:r>
            <a:r>
              <a:rPr lang="en-US" sz="2200" dirty="0" err="1" smtClean="0">
                <a:ea typeface="華康儷中黑" pitchFamily="49" charset="-120"/>
              </a:rPr>
              <a:t>Nutraceutical</a:t>
            </a:r>
            <a:r>
              <a:rPr lang="en-US" sz="2200" dirty="0" smtClean="0">
                <a:ea typeface="華康儷中黑" pitchFamily="49" charset="-120"/>
              </a:rPr>
              <a:t> Advancement)</a:t>
            </a:r>
            <a:r>
              <a:rPr lang="zh-TW" altLang="en-US" sz="2200" dirty="0" smtClean="0">
                <a:ea typeface="華康儷中黑" pitchFamily="49" charset="-120"/>
              </a:rPr>
              <a:t>前科學總監</a:t>
            </a:r>
            <a:endParaRPr lang="en-US" sz="2200" dirty="0" smtClean="0">
              <a:ea typeface="華康儷中黑" pitchFamily="49" charset="-120"/>
            </a:endParaRPr>
          </a:p>
          <a:p>
            <a:pPr marL="342900" indent="-342900">
              <a:buFont typeface="Arial"/>
              <a:buChar char="•"/>
            </a:pPr>
            <a:r>
              <a:rPr lang="zh-TW" altLang="en-US" sz="2200" dirty="0" smtClean="0">
                <a:ea typeface="華康儷中黑" pitchFamily="49" charset="-120"/>
              </a:rPr>
              <a:t>擁有兩項專利及多份同業評核電化學和植物化學研究文章</a:t>
            </a:r>
            <a:endParaRPr lang="en-US" sz="2200" dirty="0" smtClean="0">
              <a:ea typeface="華康儷中黑" pitchFamily="49" charset="-120"/>
            </a:endParaRPr>
          </a:p>
        </p:txBody>
      </p:sp>
    </p:spTree>
    <p:extLst>
      <p:ext uri="{BB962C8B-B14F-4D97-AF65-F5344CB8AC3E}">
        <p14:creationId xmlns="" xmlns:p14="http://schemas.microsoft.com/office/powerpoint/2010/main" val="259284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NA_Background_Helex.png"/>
          <p:cNvPicPr>
            <a:picLocks noChangeAspect="1"/>
          </p:cNvPicPr>
          <p:nvPr/>
        </p:nvPicPr>
        <p:blipFill>
          <a:blip r:embed="rId2" cstate="email">
            <a:extLst>
              <a:ext uri="{28A0092B-C50C-407E-A947-70E740481C1C}">
                <a14:useLocalDpi xmlns="" xmlns:a14="http://schemas.microsoft.com/office/drawing/2010/main"/>
              </a:ext>
            </a:extLst>
          </a:blip>
          <a:stretch>
            <a:fillRect/>
          </a:stretch>
        </p:blipFill>
        <p:spPr>
          <a:xfrm>
            <a:off x="609" y="42605"/>
            <a:ext cx="9143391" cy="6857543"/>
          </a:xfrm>
          <a:prstGeom prst="rect">
            <a:avLst/>
          </a:prstGeom>
        </p:spPr>
      </p:pic>
      <p:pic>
        <p:nvPicPr>
          <p:cNvPr id="3" name="Picture 2"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7785861" y="4950714"/>
            <a:ext cx="1097207" cy="1706766"/>
          </a:xfrm>
          <a:prstGeom prst="rect">
            <a:avLst/>
          </a:prstGeom>
        </p:spPr>
      </p:pic>
      <p:pic>
        <p:nvPicPr>
          <p:cNvPr id="5" name="Picture 4" descr="DNA_Logos_Miracles.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230698" y="4950714"/>
            <a:ext cx="1067948" cy="1706766"/>
          </a:xfrm>
          <a:prstGeom prst="rect">
            <a:avLst/>
          </a:prstGeom>
        </p:spPr>
      </p:pic>
      <p:sp>
        <p:nvSpPr>
          <p:cNvPr id="6" name="Rectangle 5"/>
          <p:cNvSpPr/>
          <p:nvPr/>
        </p:nvSpPr>
        <p:spPr>
          <a:xfrm>
            <a:off x="882316" y="2767264"/>
            <a:ext cx="7808683" cy="830997"/>
          </a:xfrm>
          <a:prstGeom prst="rect">
            <a:avLst/>
          </a:prstGeom>
        </p:spPr>
        <p:txBody>
          <a:bodyPr wrap="square">
            <a:spAutoFit/>
          </a:bodyPr>
          <a:lstStyle/>
          <a:p>
            <a:pPr algn="ctr"/>
            <a:r>
              <a:rPr lang="en-US" sz="4800" b="1" dirty="0" smtClean="0"/>
              <a:t>Dr Lange’s Clip</a:t>
            </a:r>
            <a:endParaRPr lang="en-US" sz="4800" b="1" dirty="0">
              <a:solidFill>
                <a:schemeClr val="accent4">
                  <a:lumMod val="40000"/>
                  <a:lumOff val="60000"/>
                </a:schemeClr>
              </a:solidFill>
            </a:endParaRPr>
          </a:p>
        </p:txBody>
      </p:sp>
    </p:spTree>
    <p:extLst>
      <p:ext uri="{BB962C8B-B14F-4D97-AF65-F5344CB8AC3E}">
        <p14:creationId xmlns="" xmlns:p14="http://schemas.microsoft.com/office/powerpoint/2010/main" val="1740125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srcRect/>
          <a:stretch>
            <a:fillRect/>
          </a:stretch>
        </p:blipFill>
        <p:spPr bwMode="auto">
          <a:xfrm>
            <a:off x="4575996" y="750010"/>
            <a:ext cx="4064000" cy="5416550"/>
          </a:xfrm>
          <a:prstGeom prst="rect">
            <a:avLst/>
          </a:prstGeom>
          <a:noFill/>
          <a:ln w="9525">
            <a:noFill/>
            <a:miter lim="800000"/>
            <a:headEnd/>
            <a:tailEnd/>
          </a:ln>
          <a:effectLst/>
        </p:spPr>
      </p:pic>
      <p:pic>
        <p:nvPicPr>
          <p:cNvPr id="9" name="Picture 4"/>
          <p:cNvPicPr>
            <a:picLocks noChangeAspect="1" noChangeArrowheads="1"/>
          </p:cNvPicPr>
          <p:nvPr/>
        </p:nvPicPr>
        <p:blipFill>
          <a:blip r:embed="rId4"/>
          <a:srcRect b="4799"/>
          <a:stretch>
            <a:fillRect/>
          </a:stretch>
        </p:blipFill>
        <p:spPr bwMode="auto">
          <a:xfrm>
            <a:off x="511996" y="750010"/>
            <a:ext cx="4064000" cy="5416550"/>
          </a:xfrm>
          <a:prstGeom prst="rect">
            <a:avLst/>
          </a:prstGeom>
          <a:noFill/>
          <a:ln w="9525">
            <a:noFill/>
            <a:miter lim="800000"/>
            <a:headEnd/>
            <a:tailEnd/>
          </a:ln>
          <a:effectLst/>
        </p:spPr>
      </p:pic>
    </p:spTree>
    <p:extLst>
      <p:ext uri="{BB962C8B-B14F-4D97-AF65-F5344CB8AC3E}">
        <p14:creationId xmlns="" xmlns:p14="http://schemas.microsoft.com/office/powerpoint/2010/main" val="1545776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2147303" y="154156"/>
            <a:ext cx="4839128" cy="6478833"/>
          </a:xfrm>
          <a:prstGeom prst="rect">
            <a:avLst/>
          </a:prstGeom>
          <a:noFill/>
          <a:ln w="9525">
            <a:noFill/>
            <a:miter lim="800000"/>
            <a:headEnd/>
            <a:tailEnd/>
          </a:ln>
          <a:effectLst/>
        </p:spPr>
      </p:pic>
    </p:spTree>
    <p:extLst>
      <p:ext uri="{BB962C8B-B14F-4D97-AF65-F5344CB8AC3E}">
        <p14:creationId xmlns="" xmlns:p14="http://schemas.microsoft.com/office/powerpoint/2010/main" val="1545776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123288" y="472608"/>
            <a:ext cx="4430268" cy="5907024"/>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a:stretch>
            <a:fillRect/>
          </a:stretch>
        </p:blipFill>
        <p:spPr bwMode="auto">
          <a:xfrm>
            <a:off x="4580558" y="472608"/>
            <a:ext cx="4430268" cy="5907024"/>
          </a:xfrm>
          <a:prstGeom prst="rect">
            <a:avLst/>
          </a:prstGeom>
          <a:noFill/>
          <a:ln w="9525">
            <a:noFill/>
            <a:miter lim="800000"/>
            <a:headEnd/>
            <a:tailEnd/>
          </a:ln>
          <a:effectLst/>
        </p:spPr>
      </p:pic>
    </p:spTree>
    <p:extLst>
      <p:ext uri="{BB962C8B-B14F-4D97-AF65-F5344CB8AC3E}">
        <p14:creationId xmlns="" xmlns:p14="http://schemas.microsoft.com/office/powerpoint/2010/main" val="15457767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154114" y="369870"/>
            <a:ext cx="4430268" cy="5907024"/>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a:srcRect/>
          <a:stretch>
            <a:fillRect/>
          </a:stretch>
        </p:blipFill>
        <p:spPr bwMode="auto">
          <a:xfrm>
            <a:off x="4582668" y="369870"/>
            <a:ext cx="4430268" cy="5907024"/>
          </a:xfrm>
          <a:prstGeom prst="rect">
            <a:avLst/>
          </a:prstGeom>
          <a:noFill/>
          <a:ln w="9525">
            <a:noFill/>
            <a:miter lim="800000"/>
            <a:headEnd/>
            <a:tailEnd/>
          </a:ln>
          <a:effectLst/>
        </p:spPr>
      </p:pic>
    </p:spTree>
    <p:extLst>
      <p:ext uri="{BB962C8B-B14F-4D97-AF65-F5344CB8AC3E}">
        <p14:creationId xmlns="" xmlns:p14="http://schemas.microsoft.com/office/powerpoint/2010/main" val="154577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blinds(horizontal)">
                                      <p:cBhvr>
                                        <p:cTn id="7"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3" cstate="print"/>
          <a:stretch>
            <a:fillRect/>
          </a:stretch>
        </p:blipFill>
        <p:spPr>
          <a:xfrm>
            <a:off x="533400" y="2958662"/>
            <a:ext cx="8046000" cy="946588"/>
          </a:xfrm>
          <a:prstGeom prst="rect">
            <a:avLst/>
          </a:prstGeom>
        </p:spPr>
      </p:pic>
      <p:sp>
        <p:nvSpPr>
          <p:cNvPr id="108547" name="TextBox 1"/>
          <p:cNvSpPr txBox="1">
            <a:spLocks noChangeArrowheads="1"/>
          </p:cNvSpPr>
          <p:nvPr/>
        </p:nvSpPr>
        <p:spPr bwMode="auto">
          <a:xfrm>
            <a:off x="0" y="6400800"/>
            <a:ext cx="9144000"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000" dirty="0" smtClean="0">
                <a:solidFill>
                  <a:srgbClr val="4890CA"/>
                </a:solidFill>
                <a:latin typeface="Trebuchet MS" charset="0"/>
              </a:rPr>
              <a:t>.</a:t>
            </a:r>
          </a:p>
        </p:txBody>
      </p:sp>
    </p:spTree>
    <p:extLst>
      <p:ext uri="{BB962C8B-B14F-4D97-AF65-F5344CB8AC3E}">
        <p14:creationId xmlns:p14="http://schemas.microsoft.com/office/powerpoint/2010/main" xmlns="" val="25624598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6" name="TextBox 5"/>
          <p:cNvSpPr txBox="1"/>
          <p:nvPr/>
        </p:nvSpPr>
        <p:spPr>
          <a:xfrm>
            <a:off x="214086" y="3496826"/>
            <a:ext cx="8836526"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0541" cmpd="sng">
                  <a:solidFill>
                    <a:srgbClr val="4F81BD">
                      <a:shade val="88000"/>
                      <a:satMod val="110000"/>
                    </a:srgbClr>
                  </a:solidFill>
                  <a:prstDash val="solid"/>
                </a:ln>
                <a:solidFill>
                  <a:schemeClr val="accent3">
                    <a:lumMod val="75000"/>
                  </a:schemeClr>
                </a:solidFill>
              </a:rPr>
              <a:t> IN 2011, </a:t>
            </a:r>
          </a:p>
          <a:p>
            <a:pPr algn="ctr"/>
            <a:r>
              <a:rPr lang="en-US" sz="3200" b="1" dirty="0" smtClean="0">
                <a:ln w="10541" cmpd="sng">
                  <a:solidFill>
                    <a:srgbClr val="4F81BD">
                      <a:shade val="88000"/>
                      <a:satMod val="110000"/>
                    </a:srgbClr>
                  </a:solidFill>
                  <a:prstDash val="solid"/>
                </a:ln>
                <a:solidFill>
                  <a:schemeClr val="accent3">
                    <a:lumMod val="75000"/>
                  </a:schemeClr>
                </a:solidFill>
              </a:rPr>
              <a:t>THE GLOBAL BABY CARE MARKET WAS WORTH… </a:t>
            </a:r>
            <a:endParaRPr lang="en-US" sz="3200" b="1" dirty="0">
              <a:ln w="10541" cmpd="sng">
                <a:solidFill>
                  <a:srgbClr val="4F81BD">
                    <a:shade val="88000"/>
                    <a:satMod val="110000"/>
                  </a:srgbClr>
                </a:solidFill>
                <a:prstDash val="solid"/>
              </a:ln>
              <a:solidFill>
                <a:schemeClr val="accent3">
                  <a:lumMod val="75000"/>
                </a:schemeClr>
              </a:solidFill>
            </a:endParaRPr>
          </a:p>
        </p:txBody>
      </p:sp>
      <p:sp>
        <p:nvSpPr>
          <p:cNvPr id="5" name="TextBox 4"/>
          <p:cNvSpPr txBox="1"/>
          <p:nvPr/>
        </p:nvSpPr>
        <p:spPr>
          <a:xfrm>
            <a:off x="215766" y="1728316"/>
            <a:ext cx="8836526" cy="126188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2011</a:t>
            </a:r>
            <a:r>
              <a:rPr lang="zh-TW" alt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年</a:t>
            </a:r>
            <a:r>
              <a:rPr 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p>
          <a:p>
            <a:pPr algn="ctr"/>
            <a:r>
              <a:rPr lang="zh-TW" alt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全球嬰幼護理市場規模達</a:t>
            </a:r>
            <a:r>
              <a:rPr 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endParaRPr lang="en-US" sz="3800" b="1" dirty="0">
              <a:ln w="10541" cmpd="sng">
                <a:solidFill>
                  <a:srgbClr val="4F81BD">
                    <a:shade val="88000"/>
                    <a:satMod val="110000"/>
                  </a:srgbClr>
                </a:solidFill>
                <a:prstDash val="solid"/>
              </a:ln>
              <a:solidFill>
                <a:schemeClr val="accent3">
                  <a:lumMod val="75000"/>
                </a:schemeClr>
              </a:solidFill>
              <a:ea typeface="華康儷中黑" pitchFamily="49" charset="-120"/>
            </a:endParaRPr>
          </a:p>
        </p:txBody>
      </p:sp>
    </p:spTree>
    <p:extLst>
      <p:ext uri="{BB962C8B-B14F-4D97-AF65-F5344CB8AC3E}">
        <p14:creationId xmlns="" xmlns:p14="http://schemas.microsoft.com/office/powerpoint/2010/main" val="712278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5" name="TextBox 4"/>
          <p:cNvSpPr txBox="1"/>
          <p:nvPr/>
        </p:nvSpPr>
        <p:spPr>
          <a:xfrm>
            <a:off x="214086" y="3436526"/>
            <a:ext cx="8836526" cy="280076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0541" cmpd="sng">
                  <a:solidFill>
                    <a:srgbClr val="4F81BD">
                      <a:shade val="88000"/>
                      <a:satMod val="110000"/>
                    </a:srgbClr>
                  </a:solidFill>
                  <a:prstDash val="solid"/>
                </a:ln>
                <a:solidFill>
                  <a:schemeClr val="accent3">
                    <a:lumMod val="75000"/>
                  </a:schemeClr>
                </a:solidFill>
              </a:rPr>
              <a:t> IN 2011, </a:t>
            </a:r>
          </a:p>
          <a:p>
            <a:pPr algn="ctr"/>
            <a:r>
              <a:rPr lang="en-US" sz="3200" b="1" dirty="0" smtClean="0">
                <a:ln w="10541" cmpd="sng">
                  <a:solidFill>
                    <a:srgbClr val="4F81BD">
                      <a:shade val="88000"/>
                      <a:satMod val="110000"/>
                    </a:srgbClr>
                  </a:solidFill>
                  <a:prstDash val="solid"/>
                </a:ln>
                <a:solidFill>
                  <a:schemeClr val="accent3">
                    <a:lumMod val="75000"/>
                  </a:schemeClr>
                </a:solidFill>
              </a:rPr>
              <a:t>THE GLOBAL BABY CARE MARKET WAS WORTH…</a:t>
            </a:r>
            <a:r>
              <a:rPr lang="en-US" sz="32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endParaRPr lang="en-US" sz="32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a:p>
            <a:pPr algn="ctr"/>
            <a:r>
              <a:rPr lang="en-US" sz="8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$44,000,000,000</a:t>
            </a:r>
          </a:p>
          <a:p>
            <a:pPr algn="ctr"/>
            <a:r>
              <a:rPr lang="en-US"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FORTY-FOUR BILLION DOLLARS</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205718" y="331594"/>
            <a:ext cx="8836526" cy="329320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2011</a:t>
            </a:r>
            <a:r>
              <a:rPr lang="zh-TW" alt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年</a:t>
            </a: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p>
          <a:p>
            <a:pPr algn="ctr"/>
            <a:r>
              <a:rPr lang="zh-TW" alt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全球嬰幼護理市場規模達</a:t>
            </a: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a:t>
            </a:r>
          </a:p>
          <a:p>
            <a:pPr algn="ctr"/>
            <a:r>
              <a:rPr lang="en-US" altLang="zh-TW" sz="8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$44,000,000,000</a:t>
            </a:r>
          </a:p>
          <a:p>
            <a:pPr algn="ctr"/>
            <a:r>
              <a:rPr lang="en-US" altLang="zh-TW"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440</a:t>
            </a:r>
            <a:r>
              <a:rPr lang="zh-TW" altLang="en-US"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華康儷中黑" pitchFamily="49" charset="-120"/>
                <a:ea typeface="華康儷中黑" pitchFamily="49" charset="-120"/>
              </a:rPr>
              <a:t>億美元</a:t>
            </a:r>
            <a:endParaRPr lang="en-US" altLang="zh-TW"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華康儷中黑" pitchFamily="49" charset="-120"/>
              <a:ea typeface="華康儷中黑" pitchFamily="49" charset="-120"/>
            </a:endParaRPr>
          </a:p>
          <a:p>
            <a:pPr algn="ct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endParaRPr lang="en-US" sz="3200" b="1" dirty="0">
              <a:ln w="10541" cmpd="sng">
                <a:solidFill>
                  <a:srgbClr val="4F81BD">
                    <a:shade val="88000"/>
                    <a:satMod val="110000"/>
                  </a:srgbClr>
                </a:solidFill>
                <a:prstDash val="solid"/>
              </a:ln>
              <a:solidFill>
                <a:schemeClr val="accent3">
                  <a:lumMod val="75000"/>
                </a:schemeClr>
              </a:solidFill>
              <a:ea typeface="華康儷中黑" pitchFamily="49" charset="-120"/>
            </a:endParaRPr>
          </a:p>
        </p:txBody>
      </p:sp>
    </p:spTree>
    <p:extLst>
      <p:ext uri="{BB962C8B-B14F-4D97-AF65-F5344CB8AC3E}">
        <p14:creationId xmlns="" xmlns:p14="http://schemas.microsoft.com/office/powerpoint/2010/main" val="712278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6" name="TextBox 5"/>
          <p:cNvSpPr txBox="1"/>
          <p:nvPr/>
        </p:nvSpPr>
        <p:spPr>
          <a:xfrm>
            <a:off x="214086" y="3587192"/>
            <a:ext cx="8836526" cy="1077218"/>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0541" cmpd="sng">
                  <a:solidFill>
                    <a:srgbClr val="4F81BD">
                      <a:shade val="88000"/>
                      <a:satMod val="110000"/>
                    </a:srgbClr>
                  </a:solidFill>
                  <a:prstDash val="solid"/>
                </a:ln>
                <a:solidFill>
                  <a:schemeClr val="accent3">
                    <a:lumMod val="75000"/>
                  </a:schemeClr>
                </a:solidFill>
              </a:rPr>
              <a:t>TODAY, </a:t>
            </a:r>
          </a:p>
          <a:p>
            <a:pPr algn="ctr"/>
            <a:r>
              <a:rPr lang="en-US" sz="3200" b="1" dirty="0" smtClean="0">
                <a:ln w="10541" cmpd="sng">
                  <a:solidFill>
                    <a:srgbClr val="4F81BD">
                      <a:shade val="88000"/>
                      <a:satMod val="110000"/>
                    </a:srgbClr>
                  </a:solidFill>
                  <a:prstDash val="solid"/>
                </a:ln>
                <a:solidFill>
                  <a:schemeClr val="accent3">
                    <a:lumMod val="75000"/>
                  </a:schemeClr>
                </a:solidFill>
              </a:rPr>
              <a:t>THE GLOBAL BABY CARE MARKET IS WORTH… </a:t>
            </a:r>
            <a:endParaRPr lang="en-US" sz="3200" b="1" dirty="0">
              <a:ln w="10541" cmpd="sng">
                <a:solidFill>
                  <a:srgbClr val="4F81BD">
                    <a:shade val="88000"/>
                    <a:satMod val="110000"/>
                  </a:srgbClr>
                </a:solidFill>
                <a:prstDash val="solid"/>
              </a:ln>
              <a:solidFill>
                <a:schemeClr val="accent3">
                  <a:lumMod val="75000"/>
                </a:schemeClr>
              </a:solidFill>
            </a:endParaRPr>
          </a:p>
        </p:txBody>
      </p:sp>
      <p:sp>
        <p:nvSpPr>
          <p:cNvPr id="5" name="TextBox 4"/>
          <p:cNvSpPr txBox="1"/>
          <p:nvPr/>
        </p:nvSpPr>
        <p:spPr>
          <a:xfrm>
            <a:off x="215766" y="1728316"/>
            <a:ext cx="8836526" cy="126188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今日</a:t>
            </a:r>
            <a:r>
              <a:rPr 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p>
          <a:p>
            <a:pPr algn="ctr"/>
            <a:r>
              <a:rPr lang="zh-TW" alt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全球嬰幼護理市場規模達</a:t>
            </a:r>
            <a:r>
              <a:rPr lang="en-US" sz="38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endParaRPr lang="en-US" sz="3800" b="1" dirty="0">
              <a:ln w="10541" cmpd="sng">
                <a:solidFill>
                  <a:srgbClr val="4F81BD">
                    <a:shade val="88000"/>
                    <a:satMod val="110000"/>
                  </a:srgbClr>
                </a:solidFill>
                <a:prstDash val="solid"/>
              </a:ln>
              <a:solidFill>
                <a:schemeClr val="accent3">
                  <a:lumMod val="75000"/>
                </a:schemeClr>
              </a:solidFill>
              <a:ea typeface="華康儷中黑" pitchFamily="49" charset="-120"/>
            </a:endParaRPr>
          </a:p>
        </p:txBody>
      </p:sp>
    </p:spTree>
    <p:extLst>
      <p:ext uri="{BB962C8B-B14F-4D97-AF65-F5344CB8AC3E}">
        <p14:creationId xmlns="" xmlns:p14="http://schemas.microsoft.com/office/powerpoint/2010/main" val="712278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5" name="TextBox 4"/>
          <p:cNvSpPr txBox="1"/>
          <p:nvPr/>
        </p:nvSpPr>
        <p:spPr>
          <a:xfrm>
            <a:off x="214086" y="3386286"/>
            <a:ext cx="8836526" cy="280076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0541" cmpd="sng">
                  <a:solidFill>
                    <a:srgbClr val="4F81BD">
                      <a:shade val="88000"/>
                      <a:satMod val="110000"/>
                    </a:srgbClr>
                  </a:solidFill>
                  <a:prstDash val="solid"/>
                </a:ln>
                <a:solidFill>
                  <a:schemeClr val="accent3">
                    <a:lumMod val="75000"/>
                  </a:schemeClr>
                </a:solidFill>
              </a:rPr>
              <a:t>TODAY, </a:t>
            </a:r>
          </a:p>
          <a:p>
            <a:pPr algn="ctr"/>
            <a:r>
              <a:rPr lang="en-US" sz="3200" b="1" dirty="0" smtClean="0">
                <a:ln w="10541" cmpd="sng">
                  <a:solidFill>
                    <a:srgbClr val="4F81BD">
                      <a:shade val="88000"/>
                      <a:satMod val="110000"/>
                    </a:srgbClr>
                  </a:solidFill>
                  <a:prstDash val="solid"/>
                </a:ln>
                <a:solidFill>
                  <a:schemeClr val="accent3">
                    <a:lumMod val="75000"/>
                  </a:schemeClr>
                </a:solidFill>
              </a:rPr>
              <a:t>THE GLOBAL BABY CARE MARKET IS WORTH… </a:t>
            </a:r>
          </a:p>
          <a:p>
            <a:pPr algn="ctr"/>
            <a:r>
              <a:rPr lang="en-US" sz="8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$52,000,000,000</a:t>
            </a:r>
          </a:p>
          <a:p>
            <a:pPr algn="ctr"/>
            <a:r>
              <a:rPr lang="en-US"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FIFTY-TWO BILLION DOLLARS</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6" name="TextBox 5"/>
          <p:cNvSpPr txBox="1"/>
          <p:nvPr/>
        </p:nvSpPr>
        <p:spPr>
          <a:xfrm>
            <a:off x="205718" y="331594"/>
            <a:ext cx="8836526" cy="329320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今日</a:t>
            </a: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p>
          <a:p>
            <a:pPr algn="ctr"/>
            <a:r>
              <a:rPr lang="zh-TW" alt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全球嬰幼護理市場規模達</a:t>
            </a: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a:t>
            </a:r>
          </a:p>
          <a:p>
            <a:pPr algn="ctr"/>
            <a:r>
              <a:rPr lang="en-US" altLang="zh-TW" sz="80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$52,000,000,000</a:t>
            </a:r>
          </a:p>
          <a:p>
            <a:pPr algn="ctr"/>
            <a:r>
              <a:rPr lang="en-US" altLang="zh-TW"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520</a:t>
            </a:r>
            <a:r>
              <a:rPr lang="zh-TW" altLang="en-US"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華康儷中黑" pitchFamily="49" charset="-120"/>
                <a:ea typeface="華康儷中黑" pitchFamily="49" charset="-120"/>
              </a:rPr>
              <a:t>億美元</a:t>
            </a:r>
            <a:endParaRPr lang="en-US" altLang="zh-TW" sz="3200" b="1" dirty="0" smtClean="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華康儷中黑" pitchFamily="49" charset="-120"/>
              <a:ea typeface="華康儷中黑" pitchFamily="49" charset="-120"/>
            </a:endParaRPr>
          </a:p>
          <a:p>
            <a:pPr algn="ctr"/>
            <a:r>
              <a:rPr lang="en-US" sz="3200" b="1" dirty="0" smtClean="0">
                <a:ln w="10541" cmpd="sng">
                  <a:solidFill>
                    <a:srgbClr val="4F81BD">
                      <a:shade val="88000"/>
                      <a:satMod val="110000"/>
                    </a:srgbClr>
                  </a:solidFill>
                  <a:prstDash val="solid"/>
                </a:ln>
                <a:solidFill>
                  <a:schemeClr val="accent3">
                    <a:lumMod val="75000"/>
                  </a:schemeClr>
                </a:solidFill>
                <a:ea typeface="華康儷中黑" pitchFamily="49" charset="-120"/>
              </a:rPr>
              <a:t> </a:t>
            </a:r>
            <a:endParaRPr lang="en-US" sz="3200" b="1" dirty="0">
              <a:ln w="10541" cmpd="sng">
                <a:solidFill>
                  <a:srgbClr val="4F81BD">
                    <a:shade val="88000"/>
                    <a:satMod val="110000"/>
                  </a:srgbClr>
                </a:solidFill>
                <a:prstDash val="solid"/>
              </a:ln>
              <a:solidFill>
                <a:schemeClr val="accent3">
                  <a:lumMod val="75000"/>
                </a:schemeClr>
              </a:solidFill>
              <a:ea typeface="華康儷中黑" pitchFamily="49" charset="-120"/>
            </a:endParaRPr>
          </a:p>
        </p:txBody>
      </p:sp>
    </p:spTree>
    <p:extLst>
      <p:ext uri="{BB962C8B-B14F-4D97-AF65-F5344CB8AC3E}">
        <p14:creationId xmlns="" xmlns:p14="http://schemas.microsoft.com/office/powerpoint/2010/main" val="7122786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2052" name="Picture 4"/>
          <p:cNvPicPr>
            <a:picLocks noChangeAspect="1" noChangeArrowheads="1"/>
          </p:cNvPicPr>
          <p:nvPr/>
        </p:nvPicPr>
        <p:blipFill>
          <a:blip r:embed="rId4"/>
          <a:srcRect t="50394"/>
          <a:stretch>
            <a:fillRect/>
          </a:stretch>
        </p:blipFill>
        <p:spPr bwMode="auto">
          <a:xfrm>
            <a:off x="430425" y="1125475"/>
            <a:ext cx="4143375" cy="2650728"/>
          </a:xfrm>
          <a:prstGeom prst="rect">
            <a:avLst/>
          </a:prstGeom>
          <a:noFill/>
          <a:ln w="9525">
            <a:noFill/>
            <a:miter lim="800000"/>
            <a:headEnd/>
            <a:tailEnd/>
          </a:ln>
        </p:spPr>
      </p:pic>
      <p:pic>
        <p:nvPicPr>
          <p:cNvPr id="2053" name="Picture 5"/>
          <p:cNvPicPr>
            <a:picLocks noChangeAspect="1" noChangeArrowheads="1"/>
          </p:cNvPicPr>
          <p:nvPr/>
        </p:nvPicPr>
        <p:blipFill>
          <a:blip r:embed="rId5"/>
          <a:srcRect l="1743" t="51846"/>
          <a:stretch>
            <a:fillRect/>
          </a:stretch>
        </p:blipFill>
        <p:spPr bwMode="auto">
          <a:xfrm>
            <a:off x="4553704" y="1201341"/>
            <a:ext cx="4108586" cy="2554766"/>
          </a:xfrm>
          <a:prstGeom prst="rect">
            <a:avLst/>
          </a:prstGeom>
          <a:noFill/>
          <a:ln w="9525">
            <a:noFill/>
            <a:miter lim="800000"/>
            <a:headEnd/>
            <a:tailEnd/>
          </a:ln>
        </p:spPr>
      </p:pic>
      <p:pic>
        <p:nvPicPr>
          <p:cNvPr id="2054" name="Picture 6"/>
          <p:cNvPicPr>
            <a:picLocks noChangeAspect="1" noChangeArrowheads="1"/>
          </p:cNvPicPr>
          <p:nvPr/>
        </p:nvPicPr>
        <p:blipFill>
          <a:blip r:embed="rId6"/>
          <a:srcRect/>
          <a:stretch>
            <a:fillRect/>
          </a:stretch>
        </p:blipFill>
        <p:spPr bwMode="auto">
          <a:xfrm>
            <a:off x="6892475" y="6908"/>
            <a:ext cx="2235441" cy="542326"/>
          </a:xfrm>
          <a:prstGeom prst="rect">
            <a:avLst/>
          </a:prstGeom>
          <a:noFill/>
          <a:ln w="9525">
            <a:noFill/>
            <a:miter lim="800000"/>
            <a:headEnd/>
            <a:tailEnd/>
          </a:ln>
        </p:spPr>
      </p:pic>
      <p:pic>
        <p:nvPicPr>
          <p:cNvPr id="2055" name="Picture 7"/>
          <p:cNvPicPr>
            <a:picLocks noChangeAspect="1" noChangeArrowheads="1"/>
          </p:cNvPicPr>
          <p:nvPr/>
        </p:nvPicPr>
        <p:blipFill>
          <a:blip r:embed="rId7"/>
          <a:srcRect/>
          <a:stretch>
            <a:fillRect/>
          </a:stretch>
        </p:blipFill>
        <p:spPr bwMode="auto">
          <a:xfrm>
            <a:off x="779929" y="3867255"/>
            <a:ext cx="3773775" cy="2394471"/>
          </a:xfrm>
          <a:prstGeom prst="rect">
            <a:avLst/>
          </a:prstGeom>
          <a:noFill/>
          <a:ln w="9525">
            <a:noFill/>
            <a:miter lim="800000"/>
            <a:headEnd/>
            <a:tailEnd/>
          </a:ln>
        </p:spPr>
      </p:pic>
      <p:sp>
        <p:nvSpPr>
          <p:cNvPr id="11" name="TextBox 10"/>
          <p:cNvSpPr txBox="1"/>
          <p:nvPr/>
        </p:nvSpPr>
        <p:spPr>
          <a:xfrm>
            <a:off x="330792" y="117435"/>
            <a:ext cx="8153400" cy="1015663"/>
          </a:xfrm>
          <a:prstGeom prst="rect">
            <a:avLst/>
          </a:prstGeom>
          <a:noFill/>
        </p:spPr>
        <p:txBody>
          <a:bodyPr wrap="square" rtlCol="0">
            <a:spAutoFit/>
          </a:bodyPr>
          <a:lstStyle/>
          <a:p>
            <a:r>
              <a:rPr lang="zh-TW" altLang="en-US" sz="3000" dirty="0" smtClean="0">
                <a:solidFill>
                  <a:srgbClr val="8064A2">
                    <a:lumMod val="75000"/>
                  </a:srgbClr>
                </a:solidFill>
                <a:ea typeface="華康儷中黑" pitchFamily="49" charset="-120"/>
              </a:rPr>
              <a:t>香港健康數字一覽</a:t>
            </a:r>
            <a:endParaRPr lang="en-US" sz="3000" dirty="0" smtClean="0">
              <a:solidFill>
                <a:srgbClr val="8064A2">
                  <a:lumMod val="75000"/>
                </a:srgbClr>
              </a:solidFill>
              <a:ea typeface="華康儷中黑" pitchFamily="49" charset="-120"/>
            </a:endParaRPr>
          </a:p>
          <a:p>
            <a:r>
              <a:rPr lang="en-US" sz="3000" dirty="0" smtClean="0">
                <a:solidFill>
                  <a:srgbClr val="8064A2">
                    <a:lumMod val="75000"/>
                  </a:srgbClr>
                </a:solidFill>
                <a:ea typeface="華康儷中黑" pitchFamily="49" charset="-120"/>
              </a:rPr>
              <a:t>Health Facts of Hong Kong</a:t>
            </a:r>
            <a:endParaRPr lang="en-US" sz="3000" dirty="0">
              <a:solidFill>
                <a:srgbClr val="8064A2">
                  <a:lumMod val="75000"/>
                </a:srgbClr>
              </a:solidFill>
              <a:ea typeface="華康儷中黑" pitchFamily="49" charset="-120"/>
            </a:endParaRPr>
          </a:p>
        </p:txBody>
      </p:sp>
      <p:pic>
        <p:nvPicPr>
          <p:cNvPr id="2056" name="Picture 8"/>
          <p:cNvPicPr>
            <a:picLocks noChangeAspect="1" noChangeArrowheads="1"/>
          </p:cNvPicPr>
          <p:nvPr/>
        </p:nvPicPr>
        <p:blipFill>
          <a:blip r:embed="rId8"/>
          <a:srcRect/>
          <a:stretch>
            <a:fillRect/>
          </a:stretch>
        </p:blipFill>
        <p:spPr bwMode="auto">
          <a:xfrm>
            <a:off x="4598264" y="3878628"/>
            <a:ext cx="3685499" cy="2427574"/>
          </a:xfrm>
          <a:prstGeom prst="rect">
            <a:avLst/>
          </a:prstGeom>
          <a:noFill/>
          <a:ln w="9525">
            <a:noFill/>
            <a:miter lim="800000"/>
            <a:headEnd/>
            <a:tailEnd/>
          </a:ln>
        </p:spPr>
      </p:pic>
      <p:pic>
        <p:nvPicPr>
          <p:cNvPr id="2057" name="Picture 9"/>
          <p:cNvPicPr>
            <a:picLocks noChangeAspect="1" noChangeArrowheads="1"/>
          </p:cNvPicPr>
          <p:nvPr/>
        </p:nvPicPr>
        <p:blipFill>
          <a:blip r:embed="rId9"/>
          <a:srcRect/>
          <a:stretch>
            <a:fillRect/>
          </a:stretch>
        </p:blipFill>
        <p:spPr bwMode="auto">
          <a:xfrm>
            <a:off x="2644987" y="6286500"/>
            <a:ext cx="3857625" cy="571500"/>
          </a:xfrm>
          <a:prstGeom prst="rect">
            <a:avLst/>
          </a:prstGeom>
          <a:noFill/>
          <a:ln w="9525">
            <a:noFill/>
            <a:miter lim="800000"/>
            <a:headEnd/>
            <a:tailEnd/>
          </a:ln>
        </p:spPr>
      </p:pic>
    </p:spTree>
    <p:extLst>
      <p:ext uri="{BB962C8B-B14F-4D97-AF65-F5344CB8AC3E}">
        <p14:creationId xmlns="" xmlns:p14="http://schemas.microsoft.com/office/powerpoint/2010/main" val="71227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55"/>
                                        </p:tgtEl>
                                        <p:attrNameLst>
                                          <p:attrName>style.visibility</p:attrName>
                                        </p:attrNameLst>
                                      </p:cBhvr>
                                      <p:to>
                                        <p:strVal val="visible"/>
                                      </p:to>
                                    </p:set>
                                    <p:animEffect transition="in" filter="blinds(horizontal)">
                                      <p:cBhvr>
                                        <p:cTn id="7" dur="500"/>
                                        <p:tgtEl>
                                          <p:spTgt spid="2055"/>
                                        </p:tgtEl>
                                      </p:cBhvr>
                                    </p:animEffect>
                                  </p:childTnLst>
                                </p:cTn>
                              </p:par>
                              <p:par>
                                <p:cTn id="8" presetID="3" presetClass="entr" presetSubtype="10"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linds(horizontal)">
                                      <p:cBhvr>
                                        <p:cTn id="10" dur="500"/>
                                        <p:tgtEl>
                                          <p:spTgt spid="2056"/>
                                        </p:tgtEl>
                                      </p:cBhvr>
                                    </p:animEffect>
                                  </p:childTnLst>
                                </p:cTn>
                              </p:par>
                              <p:par>
                                <p:cTn id="11" presetID="3" presetClass="entr" presetSubtype="10" fill="hold" nodeType="withEffect">
                                  <p:stCondLst>
                                    <p:cond delay="0"/>
                                  </p:stCondLst>
                                  <p:childTnLst>
                                    <p:set>
                                      <p:cBhvr>
                                        <p:cTn id="12" dur="1" fill="hold">
                                          <p:stCondLst>
                                            <p:cond delay="0"/>
                                          </p:stCondLst>
                                        </p:cTn>
                                        <p:tgtEl>
                                          <p:spTgt spid="2057"/>
                                        </p:tgtEl>
                                        <p:attrNameLst>
                                          <p:attrName>style.visibility</p:attrName>
                                        </p:attrNameLst>
                                      </p:cBhvr>
                                      <p:to>
                                        <p:strVal val="visible"/>
                                      </p:to>
                                    </p:set>
                                    <p:animEffect transition="in" filter="blinds(horizontal)">
                                      <p:cBhvr>
                                        <p:cTn id="13" dur="500"/>
                                        <p:tgtEl>
                                          <p:spTgt spid="2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sp>
        <p:nvSpPr>
          <p:cNvPr id="5" name="TextBox 4"/>
          <p:cNvSpPr txBox="1"/>
          <p:nvPr/>
        </p:nvSpPr>
        <p:spPr>
          <a:xfrm>
            <a:off x="10048" y="6477986"/>
            <a:ext cx="8836526" cy="369332"/>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dirty="0" smtClean="0">
                <a:ln w="10541" cmpd="sng">
                  <a:solidFill>
                    <a:srgbClr val="4F81BD">
                      <a:shade val="88000"/>
                      <a:satMod val="110000"/>
                    </a:srgbClr>
                  </a:solidFill>
                  <a:prstDash val="solid"/>
                </a:ln>
                <a:solidFill>
                  <a:srgbClr val="9BBB59">
                    <a:lumMod val="75000"/>
                  </a:srgbClr>
                </a:solidFill>
              </a:rPr>
              <a:t>http://hk.nielsen.com/news/20090819.shtml</a:t>
            </a:r>
            <a:endParaRPr lang="en-US"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3074" name="Picture 2"/>
          <p:cNvPicPr>
            <a:picLocks noChangeAspect="1" noChangeArrowheads="1"/>
          </p:cNvPicPr>
          <p:nvPr/>
        </p:nvPicPr>
        <p:blipFill>
          <a:blip r:embed="rId4"/>
          <a:srcRect/>
          <a:stretch>
            <a:fillRect/>
          </a:stretch>
        </p:blipFill>
        <p:spPr bwMode="auto">
          <a:xfrm>
            <a:off x="2090068" y="120582"/>
            <a:ext cx="5019647" cy="2311820"/>
          </a:xfrm>
          <a:prstGeom prst="rect">
            <a:avLst/>
          </a:prstGeom>
          <a:noFill/>
          <a:ln w="9525">
            <a:noFill/>
            <a:miter lim="800000"/>
            <a:headEnd/>
            <a:tailEnd/>
          </a:ln>
        </p:spPr>
      </p:pic>
      <p:pic>
        <p:nvPicPr>
          <p:cNvPr id="3075" name="Picture 3"/>
          <p:cNvPicPr>
            <a:picLocks noChangeAspect="1" noChangeArrowheads="1"/>
          </p:cNvPicPr>
          <p:nvPr/>
        </p:nvPicPr>
        <p:blipFill>
          <a:blip r:embed="rId5"/>
          <a:srcRect/>
          <a:stretch>
            <a:fillRect/>
          </a:stretch>
        </p:blipFill>
        <p:spPr bwMode="auto">
          <a:xfrm>
            <a:off x="2170356" y="21570"/>
            <a:ext cx="4907703" cy="6471697"/>
          </a:xfrm>
          <a:prstGeom prst="rect">
            <a:avLst/>
          </a:prstGeom>
          <a:noFill/>
          <a:ln w="9525">
            <a:noFill/>
            <a:miter lim="800000"/>
            <a:headEnd/>
            <a:tailEnd/>
          </a:ln>
        </p:spPr>
      </p:pic>
    </p:spTree>
    <p:extLst>
      <p:ext uri="{BB962C8B-B14F-4D97-AF65-F5344CB8AC3E}">
        <p14:creationId xmlns="" xmlns:p14="http://schemas.microsoft.com/office/powerpoint/2010/main" val="71227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alphaModFix amt="70000"/>
            <a:extLst>
              <a:ext uri="{28A0092B-C50C-407E-A947-70E740481C1C}">
                <a14:useLocalDpi xmlns=""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4" name="Picture 3" descr="DNA_Logos_MiraclesNatural.png"/>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8071854" y="5474315"/>
            <a:ext cx="819328" cy="1274512"/>
          </a:xfrm>
          <a:prstGeom prst="rect">
            <a:avLst/>
          </a:prstGeom>
        </p:spPr>
      </p:pic>
      <p:pic>
        <p:nvPicPr>
          <p:cNvPr id="19" name="Picture 18" descr="DNA_Logos_MiraclesNatural.png"/>
          <p:cNvPicPr>
            <a:picLocks noChangeAspect="1"/>
          </p:cNvPicPr>
          <p:nvPr/>
        </p:nvPicPr>
        <p:blipFill>
          <a:blip r:embed="rId4" cstate="email">
            <a:extLst>
              <a:ext uri="{28A0092B-C50C-407E-A947-70E740481C1C}">
                <a14:useLocalDpi xmlns="" xmlns:a14="http://schemas.microsoft.com/office/drawing/2010/main"/>
              </a:ext>
            </a:extLst>
          </a:blip>
          <a:stretch>
            <a:fillRect/>
          </a:stretch>
        </p:blipFill>
        <p:spPr>
          <a:xfrm>
            <a:off x="3178723" y="1407926"/>
            <a:ext cx="2743017" cy="4266916"/>
          </a:xfrm>
          <a:prstGeom prst="rect">
            <a:avLst/>
          </a:prstGeom>
        </p:spPr>
      </p:pic>
      <p:sp>
        <p:nvSpPr>
          <p:cNvPr id="5" name="TextBox 4"/>
          <p:cNvSpPr txBox="1"/>
          <p:nvPr/>
        </p:nvSpPr>
        <p:spPr>
          <a:xfrm>
            <a:off x="3653118" y="5715000"/>
            <a:ext cx="4114800" cy="400110"/>
          </a:xfrm>
          <a:prstGeom prst="rect">
            <a:avLst/>
          </a:prstGeom>
          <a:noFill/>
        </p:spPr>
        <p:txBody>
          <a:bodyPr wrap="square" rtlCol="0">
            <a:spAutoFit/>
          </a:bodyPr>
          <a:lstStyle/>
          <a:p>
            <a:r>
              <a:rPr lang="zh-TW" altLang="en-US" sz="2000" dirty="0" smtClean="0">
                <a:solidFill>
                  <a:srgbClr val="8064A2">
                    <a:lumMod val="75000"/>
                  </a:srgbClr>
                </a:solidFill>
                <a:ea typeface="華康儷中黑" pitchFamily="49" charset="-120"/>
              </a:rPr>
              <a:t>奇妙嬰兒天然系列</a:t>
            </a:r>
            <a:endParaRPr lang="en-US" sz="2000" dirty="0">
              <a:solidFill>
                <a:srgbClr val="8064A2">
                  <a:lumMod val="75000"/>
                </a:srgbClr>
              </a:solidFill>
              <a:ea typeface="華康儷中黑" pitchFamily="49" charset="-120"/>
            </a:endParaRPr>
          </a:p>
        </p:txBody>
      </p:sp>
    </p:spTree>
    <p:extLst>
      <p:ext uri="{BB962C8B-B14F-4D97-AF65-F5344CB8AC3E}">
        <p14:creationId xmlns="" xmlns:p14="http://schemas.microsoft.com/office/powerpoint/2010/main" val="712278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14903</TotalTime>
  <Words>1523</Words>
  <Application>Microsoft Office PowerPoint</Application>
  <PresentationFormat>On-screen Show (4:3)</PresentationFormat>
  <Paragraphs>151</Paragraphs>
  <Slides>27</Slides>
  <Notes>1</Notes>
  <HiddenSlides>0</HiddenSlides>
  <MMClips>0</MMClips>
  <ScaleCrop>false</ScaleCrop>
  <HeadingPairs>
    <vt:vector size="4" baseType="variant">
      <vt:variant>
        <vt:lpstr>Theme</vt:lpstr>
      </vt:variant>
      <vt:variant>
        <vt:i4>14</vt:i4>
      </vt:variant>
      <vt:variant>
        <vt:lpstr>Slide Titles</vt:lpstr>
      </vt:variant>
      <vt:variant>
        <vt:i4>27</vt:i4>
      </vt:variant>
    </vt:vector>
  </HeadingPairs>
  <TitlesOfParts>
    <vt:vector size="41" baseType="lpstr">
      <vt:lpstr>Office Theme</vt:lpstr>
      <vt:lpstr>3_Office Theme</vt:lpstr>
      <vt:lpstr>1_Office Theme</vt:lpstr>
      <vt:lpstr>2_Office Theme</vt:lpstr>
      <vt:lpstr>5_Office Theme</vt:lpstr>
      <vt:lpstr>6_Office Theme</vt:lpstr>
      <vt:lpstr>7_Office Theme</vt:lpstr>
      <vt:lpstr>4_Office Theme</vt:lpstr>
      <vt:lpstr>8_Office Theme</vt:lpstr>
      <vt:lpstr>9_Office Theme</vt:lpstr>
      <vt:lpstr>1_Custom Design</vt:lpstr>
      <vt:lpstr>10_Office Theme</vt:lpstr>
      <vt:lpstr>11_Office Theme</vt:lpstr>
      <vt:lpstr>2_Columns</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Market America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Veronica</cp:lastModifiedBy>
  <cp:revision>65</cp:revision>
  <cp:lastPrinted>2013-07-24T15:26:42Z</cp:lastPrinted>
  <dcterms:created xsi:type="dcterms:W3CDTF">2013-06-25T18:22:39Z</dcterms:created>
  <dcterms:modified xsi:type="dcterms:W3CDTF">2013-10-26T03:47:05Z</dcterms:modified>
</cp:coreProperties>
</file>